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5"/>
  </p:sldMasterIdLst>
  <p:notesMasterIdLst>
    <p:notesMasterId r:id="rId32"/>
  </p:notesMasterIdLst>
  <p:handoutMasterIdLst>
    <p:handoutMasterId r:id="rId33"/>
  </p:handoutMasterIdLst>
  <p:sldIdLst>
    <p:sldId id="266" r:id="rId6"/>
    <p:sldId id="303" r:id="rId7"/>
    <p:sldId id="258" r:id="rId8"/>
    <p:sldId id="271" r:id="rId9"/>
    <p:sldId id="272" r:id="rId10"/>
    <p:sldId id="277" r:id="rId11"/>
    <p:sldId id="280" r:id="rId12"/>
    <p:sldId id="291" r:id="rId13"/>
    <p:sldId id="328" r:id="rId14"/>
    <p:sldId id="285" r:id="rId15"/>
    <p:sldId id="286" r:id="rId16"/>
    <p:sldId id="311" r:id="rId17"/>
    <p:sldId id="307" r:id="rId18"/>
    <p:sldId id="313" r:id="rId19"/>
    <p:sldId id="319" r:id="rId20"/>
    <p:sldId id="314" r:id="rId21"/>
    <p:sldId id="296" r:id="rId22"/>
    <p:sldId id="320" r:id="rId23"/>
    <p:sldId id="323" r:id="rId24"/>
    <p:sldId id="289" r:id="rId25"/>
    <p:sldId id="316" r:id="rId26"/>
    <p:sldId id="325" r:id="rId27"/>
    <p:sldId id="322" r:id="rId28"/>
    <p:sldId id="317" r:id="rId29"/>
    <p:sldId id="265" r:id="rId30"/>
    <p:sldId id="32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080"/>
    <a:srgbClr val="009E4E"/>
    <a:srgbClr val="009793"/>
    <a:srgbClr val="0078AE"/>
    <a:srgbClr val="009693"/>
    <a:srgbClr val="009FD4"/>
    <a:srgbClr val="00AA55"/>
    <a:srgbClr val="00A3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2D3B6-780A-5345-CC51-74DABB33EE27}" v="359" dt="2023-09-25T18:45:26.461"/>
    <p1510:client id="{170D0CF9-6A72-F39C-0779-D68B245967E6}" v="56" dt="2023-09-24T19:07:38.474"/>
    <p1510:client id="{1C322C7D-100C-45C0-8B92-46D9A76CE4D9}" v="34" dt="2023-09-25T15:01:48.967"/>
    <p1510:client id="{1F7FAB01-CA5C-8965-4B76-3F4CB678E027}" v="60" dt="2023-09-25T20:39:39.042"/>
    <p1510:client id="{20070556-498E-4811-A39A-4F872513892D}" v="135" dt="2023-09-27T05:59:45.349"/>
    <p1510:client id="{45D62FAE-B0D1-7174-E07E-5ACB8EDB0822}" v="310" dt="2023-09-27T00:22:20.118"/>
    <p1510:client id="{4A609235-3426-46CA-1DF7-E5C6D6267B6C}" v="544" dt="2023-09-24T17:48:37.380"/>
    <p1510:client id="{61C95A34-9537-11D0-CF6A-7558C0C7EEF2}" v="2351" dt="2023-09-25T23:16:48.214"/>
    <p1510:client id="{77095651-E330-4094-AEDA-A68CF0D40269}" v="14" dt="2023-09-22T19:10:46.160"/>
    <p1510:client id="{A78641B9-25C3-4719-79E8-CC55263C503E}" v="20" dt="2023-09-27T13:39:08.614"/>
    <p1510:client id="{B11669F2-27B1-1614-819C-F9BD70CA144B}" v="33" dt="2023-09-22T02:24:08.902"/>
    <p1510:client id="{B5A8A5F9-616D-5BA0-0CDB-F464ECB0D782}" v="31" dt="2023-09-23T04:47:51.079"/>
    <p1510:client id="{B74E07C9-E65E-4B3F-2884-B48F453D3FAA}" v="1" dt="2023-09-22T15:10:50.952"/>
    <p1510:client id="{C0F5531D-2930-7878-FE1A-733DD05E9C64}" v="123" dt="2023-09-27T14:50:17.524"/>
    <p1510:client id="{C30E44D6-0E8C-D643-389C-CDFB81183ABC}" v="79" dt="2023-09-26T21:45:26.220"/>
    <p1510:client id="{DA230F4C-F51E-C927-59A3-6FDD7992D6B3}" v="43" dt="2023-09-22T02:52:36.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40" autoAdjust="0"/>
  </p:normalViewPr>
  <p:slideViewPr>
    <p:cSldViewPr snapToGrid="0">
      <p:cViewPr varScale="1">
        <p:scale>
          <a:sx n="83" d="100"/>
          <a:sy n="83" d="100"/>
        </p:scale>
        <p:origin x="163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49910-577B-4494-8185-861E04BB1A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BDA090-A2D8-4FF2-8576-783C1B1109E0}">
      <dgm:prSet phldrT="[Text]" phldr="0"/>
      <dgm:spPr/>
      <dgm:t>
        <a:bodyPr/>
        <a:lstStyle/>
        <a:p>
          <a:pPr rtl="0"/>
          <a:r>
            <a:rPr lang="en-US">
              <a:latin typeface="Calibri"/>
            </a:rPr>
            <a:t> Bridge to LTx</a:t>
          </a:r>
          <a:endParaRPr lang="en-US"/>
        </a:p>
      </dgm:t>
    </dgm:pt>
    <dgm:pt modelId="{8614FBBC-FC99-4753-8D28-B40276C990FF}" type="parTrans" cxnId="{BF26A99B-4A3D-4EA7-B96A-869AE3E29D01}">
      <dgm:prSet/>
      <dgm:spPr/>
      <dgm:t>
        <a:bodyPr/>
        <a:lstStyle/>
        <a:p>
          <a:endParaRPr lang="en-US"/>
        </a:p>
      </dgm:t>
    </dgm:pt>
    <dgm:pt modelId="{CABD68EC-9DC9-46DD-ABF2-2F6FE03308D2}" type="sibTrans" cxnId="{BF26A99B-4A3D-4EA7-B96A-869AE3E29D01}">
      <dgm:prSet/>
      <dgm:spPr/>
      <dgm:t>
        <a:bodyPr/>
        <a:lstStyle/>
        <a:p>
          <a:endParaRPr lang="en-US"/>
        </a:p>
      </dgm:t>
    </dgm:pt>
    <dgm:pt modelId="{9113830D-86F7-4364-AE38-1DA97FBC1A10}">
      <dgm:prSet phldrT="[Text]" phldr="0"/>
      <dgm:spPr/>
      <dgm:t>
        <a:bodyPr/>
        <a:lstStyle/>
        <a:p>
          <a:pPr rtl="0"/>
          <a:r>
            <a:rPr lang="en-US">
              <a:latin typeface="Calibri"/>
            </a:rPr>
            <a:t> Post LTx</a:t>
          </a:r>
          <a:endParaRPr lang="en-US"/>
        </a:p>
      </dgm:t>
    </dgm:pt>
    <dgm:pt modelId="{E9FDCCFC-305A-454F-86B6-B0B6B831FD69}" type="parTrans" cxnId="{94C9D558-6B3C-495B-9395-FF12545CC8EC}">
      <dgm:prSet/>
      <dgm:spPr/>
      <dgm:t>
        <a:bodyPr/>
        <a:lstStyle/>
        <a:p>
          <a:endParaRPr lang="en-US"/>
        </a:p>
      </dgm:t>
    </dgm:pt>
    <dgm:pt modelId="{552DEC0B-691C-452F-AB23-2850A5818F48}" type="sibTrans" cxnId="{94C9D558-6B3C-495B-9395-FF12545CC8EC}">
      <dgm:prSet/>
      <dgm:spPr/>
      <dgm:t>
        <a:bodyPr/>
        <a:lstStyle/>
        <a:p>
          <a:endParaRPr lang="en-US"/>
        </a:p>
      </dgm:t>
    </dgm:pt>
    <dgm:pt modelId="{062F9C9A-D3DA-4A9F-B035-CC090AA44107}">
      <dgm:prSet phldrT="[Text]" phldr="0"/>
      <dgm:spPr/>
      <dgm:t>
        <a:bodyPr/>
        <a:lstStyle/>
        <a:p>
          <a:pPr rtl="0"/>
          <a:r>
            <a:rPr lang="en-US">
              <a:latin typeface="Calibri"/>
            </a:rPr>
            <a:t> ARDS</a:t>
          </a:r>
          <a:endParaRPr lang="en-US"/>
        </a:p>
      </dgm:t>
    </dgm:pt>
    <dgm:pt modelId="{7E94B425-3E9A-4A28-9233-BDAFC175C877}" type="parTrans" cxnId="{9B9AEAC9-19F0-45E8-A8FE-4A7F9A63E795}">
      <dgm:prSet/>
      <dgm:spPr/>
      <dgm:t>
        <a:bodyPr/>
        <a:lstStyle/>
        <a:p>
          <a:endParaRPr lang="en-US"/>
        </a:p>
      </dgm:t>
    </dgm:pt>
    <dgm:pt modelId="{267C0AF6-F967-4D58-AB0A-7E2C2566560C}" type="sibTrans" cxnId="{9B9AEAC9-19F0-45E8-A8FE-4A7F9A63E795}">
      <dgm:prSet/>
      <dgm:spPr/>
      <dgm:t>
        <a:bodyPr/>
        <a:lstStyle/>
        <a:p>
          <a:endParaRPr lang="en-US"/>
        </a:p>
      </dgm:t>
    </dgm:pt>
    <dgm:pt modelId="{0A003FAB-9DB6-4EAE-B034-2859FACBE145}">
      <dgm:prSet phldrT="[Text]" phldr="0"/>
      <dgm:spPr/>
      <dgm:t>
        <a:bodyPr/>
        <a:lstStyle/>
        <a:p>
          <a:pPr rtl="0"/>
          <a:r>
            <a:rPr lang="en-US">
              <a:latin typeface="Calibri"/>
            </a:rPr>
            <a:t> Aspiration/airway obstruction</a:t>
          </a:r>
        </a:p>
      </dgm:t>
    </dgm:pt>
    <dgm:pt modelId="{1B0D8F8C-F142-49C4-878F-7E3FF6B6075B}" type="parTrans" cxnId="{15963CC7-0699-4505-A1D8-2A363F216889}">
      <dgm:prSet/>
      <dgm:spPr/>
      <dgm:t>
        <a:bodyPr/>
        <a:lstStyle/>
        <a:p>
          <a:endParaRPr lang="en-US"/>
        </a:p>
      </dgm:t>
    </dgm:pt>
    <dgm:pt modelId="{0FD55C83-768F-4DD1-AD97-D8DBA58CD7FB}" type="sibTrans" cxnId="{15963CC7-0699-4505-A1D8-2A363F216889}">
      <dgm:prSet/>
      <dgm:spPr/>
      <dgm:t>
        <a:bodyPr/>
        <a:lstStyle/>
        <a:p>
          <a:endParaRPr lang="en-US"/>
        </a:p>
      </dgm:t>
    </dgm:pt>
    <dgm:pt modelId="{909F1C79-C2E6-4067-9F9C-D001BE135005}">
      <dgm:prSet phldrT="[Text]" phldr="0"/>
      <dgm:spPr/>
      <dgm:t>
        <a:bodyPr/>
        <a:lstStyle/>
        <a:p>
          <a:pPr rtl="0"/>
          <a:r>
            <a:rPr lang="en-US">
              <a:latin typeface="Calibri"/>
            </a:rPr>
            <a:t> Trauma </a:t>
          </a:r>
          <a:endParaRPr lang="en-US"/>
        </a:p>
      </dgm:t>
    </dgm:pt>
    <dgm:pt modelId="{A097B8C8-9C01-4952-A510-A8BB53904674}" type="parTrans" cxnId="{8434D8A4-4704-47C4-B4A8-8FC9A6714B50}">
      <dgm:prSet/>
      <dgm:spPr/>
      <dgm:t>
        <a:bodyPr/>
        <a:lstStyle/>
        <a:p>
          <a:endParaRPr lang="en-US"/>
        </a:p>
      </dgm:t>
    </dgm:pt>
    <dgm:pt modelId="{A11E0725-D73D-4096-9024-8D44BCEA65CE}" type="sibTrans" cxnId="{8434D8A4-4704-47C4-B4A8-8FC9A6714B50}">
      <dgm:prSet/>
      <dgm:spPr/>
      <dgm:t>
        <a:bodyPr/>
        <a:lstStyle/>
        <a:p>
          <a:endParaRPr lang="en-US"/>
        </a:p>
      </dgm:t>
    </dgm:pt>
    <dgm:pt modelId="{0DA02310-940A-414B-BB0F-FEBDE85853F2}">
      <dgm:prSet phldrT="[Text]" phldr="0"/>
      <dgm:spPr/>
      <dgm:t>
        <a:bodyPr/>
        <a:lstStyle/>
        <a:p>
          <a:pPr rtl="0"/>
          <a:r>
            <a:rPr lang="en-US">
              <a:latin typeface="Calibri"/>
            </a:rPr>
            <a:t> Liver Tx</a:t>
          </a:r>
          <a:endParaRPr lang="en-US"/>
        </a:p>
      </dgm:t>
    </dgm:pt>
    <dgm:pt modelId="{97CB22A8-2FF3-4C23-8799-25F9E610DC68}" type="parTrans" cxnId="{8E1DB3F6-CEAB-47AE-910C-FDE901CD997C}">
      <dgm:prSet/>
      <dgm:spPr/>
      <dgm:t>
        <a:bodyPr/>
        <a:lstStyle/>
        <a:p>
          <a:endParaRPr lang="en-US"/>
        </a:p>
      </dgm:t>
    </dgm:pt>
    <dgm:pt modelId="{CA728ABD-BCE0-4416-A6EA-3DBDDEDB9009}" type="sibTrans" cxnId="{8E1DB3F6-CEAB-47AE-910C-FDE901CD997C}">
      <dgm:prSet/>
      <dgm:spPr/>
      <dgm:t>
        <a:bodyPr/>
        <a:lstStyle/>
        <a:p>
          <a:endParaRPr lang="en-US"/>
        </a:p>
      </dgm:t>
    </dgm:pt>
    <dgm:pt modelId="{6F149FC5-0249-4261-A6AC-D093605BA931}">
      <dgm:prSet phldr="0"/>
      <dgm:spPr/>
      <dgm:t>
        <a:bodyPr/>
        <a:lstStyle/>
        <a:p>
          <a:pPr rtl="0"/>
          <a:r>
            <a:rPr lang="en-US">
              <a:latin typeface="Calibri"/>
            </a:rPr>
            <a:t> Status asthmaticus</a:t>
          </a:r>
          <a:endParaRPr lang="en-US"/>
        </a:p>
      </dgm:t>
    </dgm:pt>
    <dgm:pt modelId="{3DA01387-ADDC-4594-BC54-7F8B56135F46}" type="parTrans" cxnId="{CFFCB6D1-D45F-4DE2-8D02-A1EDFBCEDA1F}">
      <dgm:prSet/>
      <dgm:spPr/>
    </dgm:pt>
    <dgm:pt modelId="{A2726591-DB45-49C2-9FDD-8790CD085086}" type="sibTrans" cxnId="{CFFCB6D1-D45F-4DE2-8D02-A1EDFBCEDA1F}">
      <dgm:prSet/>
      <dgm:spPr/>
    </dgm:pt>
    <dgm:pt modelId="{34E21E14-CE5D-4CCE-8A96-116B9D5CB955}" type="pres">
      <dgm:prSet presAssocID="{4DC49910-577B-4494-8185-861E04BB1A75}" presName="linear" presStyleCnt="0">
        <dgm:presLayoutVars>
          <dgm:animLvl val="lvl"/>
          <dgm:resizeHandles val="exact"/>
        </dgm:presLayoutVars>
      </dgm:prSet>
      <dgm:spPr/>
      <dgm:t>
        <a:bodyPr/>
        <a:lstStyle/>
        <a:p>
          <a:endParaRPr lang="en-US"/>
        </a:p>
      </dgm:t>
    </dgm:pt>
    <dgm:pt modelId="{4879BB01-F016-4205-96D1-626D659A064E}" type="pres">
      <dgm:prSet presAssocID="{9EBDA090-A2D8-4FF2-8576-783C1B1109E0}" presName="parentText" presStyleLbl="node1" presStyleIdx="0" presStyleCnt="7">
        <dgm:presLayoutVars>
          <dgm:chMax val="0"/>
          <dgm:bulletEnabled val="1"/>
        </dgm:presLayoutVars>
      </dgm:prSet>
      <dgm:spPr/>
      <dgm:t>
        <a:bodyPr/>
        <a:lstStyle/>
        <a:p>
          <a:endParaRPr lang="en-US"/>
        </a:p>
      </dgm:t>
    </dgm:pt>
    <dgm:pt modelId="{CE831F5D-52AF-4E7B-8284-6D5C1E83A309}" type="pres">
      <dgm:prSet presAssocID="{CABD68EC-9DC9-46DD-ABF2-2F6FE03308D2}" presName="spacer" presStyleCnt="0"/>
      <dgm:spPr/>
    </dgm:pt>
    <dgm:pt modelId="{92F9C93B-CAB4-427C-A5A2-B59A00549361}" type="pres">
      <dgm:prSet presAssocID="{9113830D-86F7-4364-AE38-1DA97FBC1A10}" presName="parentText" presStyleLbl="node1" presStyleIdx="1" presStyleCnt="7">
        <dgm:presLayoutVars>
          <dgm:chMax val="0"/>
          <dgm:bulletEnabled val="1"/>
        </dgm:presLayoutVars>
      </dgm:prSet>
      <dgm:spPr/>
      <dgm:t>
        <a:bodyPr/>
        <a:lstStyle/>
        <a:p>
          <a:endParaRPr lang="en-US"/>
        </a:p>
      </dgm:t>
    </dgm:pt>
    <dgm:pt modelId="{8AD59C59-1F58-4BE3-AB86-B66AC0474B2A}" type="pres">
      <dgm:prSet presAssocID="{552DEC0B-691C-452F-AB23-2850A5818F48}" presName="spacer" presStyleCnt="0"/>
      <dgm:spPr/>
    </dgm:pt>
    <dgm:pt modelId="{A2A3E02D-16C2-4378-922A-F0ADC0417DF0}" type="pres">
      <dgm:prSet presAssocID="{062F9C9A-D3DA-4A9F-B035-CC090AA44107}" presName="parentText" presStyleLbl="node1" presStyleIdx="2" presStyleCnt="7">
        <dgm:presLayoutVars>
          <dgm:chMax val="0"/>
          <dgm:bulletEnabled val="1"/>
        </dgm:presLayoutVars>
      </dgm:prSet>
      <dgm:spPr/>
      <dgm:t>
        <a:bodyPr/>
        <a:lstStyle/>
        <a:p>
          <a:endParaRPr lang="en-US"/>
        </a:p>
      </dgm:t>
    </dgm:pt>
    <dgm:pt modelId="{7F10B258-F408-428E-8C67-7983370CD26E}" type="pres">
      <dgm:prSet presAssocID="{267C0AF6-F967-4D58-AB0A-7E2C2566560C}" presName="spacer" presStyleCnt="0"/>
      <dgm:spPr/>
    </dgm:pt>
    <dgm:pt modelId="{D0B8C415-2519-4B9A-99B4-4968726F219A}" type="pres">
      <dgm:prSet presAssocID="{0A003FAB-9DB6-4EAE-B034-2859FACBE145}" presName="parentText" presStyleLbl="node1" presStyleIdx="3" presStyleCnt="7">
        <dgm:presLayoutVars>
          <dgm:chMax val="0"/>
          <dgm:bulletEnabled val="1"/>
        </dgm:presLayoutVars>
      </dgm:prSet>
      <dgm:spPr/>
      <dgm:t>
        <a:bodyPr/>
        <a:lstStyle/>
        <a:p>
          <a:endParaRPr lang="en-US"/>
        </a:p>
      </dgm:t>
    </dgm:pt>
    <dgm:pt modelId="{794CA351-8789-4329-9E41-C57904190B4F}" type="pres">
      <dgm:prSet presAssocID="{0FD55C83-768F-4DD1-AD97-D8DBA58CD7FB}" presName="spacer" presStyleCnt="0"/>
      <dgm:spPr/>
    </dgm:pt>
    <dgm:pt modelId="{96569BAC-9E3E-49A0-B402-02D800BF5D5D}" type="pres">
      <dgm:prSet presAssocID="{6F149FC5-0249-4261-A6AC-D093605BA931}" presName="parentText" presStyleLbl="node1" presStyleIdx="4" presStyleCnt="7">
        <dgm:presLayoutVars>
          <dgm:chMax val="0"/>
          <dgm:bulletEnabled val="1"/>
        </dgm:presLayoutVars>
      </dgm:prSet>
      <dgm:spPr/>
      <dgm:t>
        <a:bodyPr/>
        <a:lstStyle/>
        <a:p>
          <a:endParaRPr lang="en-US"/>
        </a:p>
      </dgm:t>
    </dgm:pt>
    <dgm:pt modelId="{E4473D71-9138-4624-B7C0-F7EB0EBAA356}" type="pres">
      <dgm:prSet presAssocID="{A2726591-DB45-49C2-9FDD-8790CD085086}" presName="spacer" presStyleCnt="0"/>
      <dgm:spPr/>
    </dgm:pt>
    <dgm:pt modelId="{CE7697FF-4FA6-4DD6-AD4B-1517247AD337}" type="pres">
      <dgm:prSet presAssocID="{909F1C79-C2E6-4067-9F9C-D001BE135005}" presName="parentText" presStyleLbl="node1" presStyleIdx="5" presStyleCnt="7">
        <dgm:presLayoutVars>
          <dgm:chMax val="0"/>
          <dgm:bulletEnabled val="1"/>
        </dgm:presLayoutVars>
      </dgm:prSet>
      <dgm:spPr/>
      <dgm:t>
        <a:bodyPr/>
        <a:lstStyle/>
        <a:p>
          <a:endParaRPr lang="en-US"/>
        </a:p>
      </dgm:t>
    </dgm:pt>
    <dgm:pt modelId="{DA9FD79C-8E17-4925-9ADF-168D10EF6990}" type="pres">
      <dgm:prSet presAssocID="{A11E0725-D73D-4096-9024-8D44BCEA65CE}" presName="spacer" presStyleCnt="0"/>
      <dgm:spPr/>
    </dgm:pt>
    <dgm:pt modelId="{1B8ADF79-8C63-4F5D-8FEE-66C7B9CBC3DA}" type="pres">
      <dgm:prSet presAssocID="{0DA02310-940A-414B-BB0F-FEBDE85853F2}" presName="parentText" presStyleLbl="node1" presStyleIdx="6" presStyleCnt="7">
        <dgm:presLayoutVars>
          <dgm:chMax val="0"/>
          <dgm:bulletEnabled val="1"/>
        </dgm:presLayoutVars>
      </dgm:prSet>
      <dgm:spPr/>
      <dgm:t>
        <a:bodyPr/>
        <a:lstStyle/>
        <a:p>
          <a:endParaRPr lang="en-US"/>
        </a:p>
      </dgm:t>
    </dgm:pt>
  </dgm:ptLst>
  <dgm:cxnLst>
    <dgm:cxn modelId="{76D67745-B71E-4617-8369-08ACCF15F0A7}" type="presOf" srcId="{909F1C79-C2E6-4067-9F9C-D001BE135005}" destId="{CE7697FF-4FA6-4DD6-AD4B-1517247AD337}" srcOrd="0" destOrd="0" presId="urn:microsoft.com/office/officeart/2005/8/layout/vList2"/>
    <dgm:cxn modelId="{8434D8A4-4704-47C4-B4A8-8FC9A6714B50}" srcId="{4DC49910-577B-4494-8185-861E04BB1A75}" destId="{909F1C79-C2E6-4067-9F9C-D001BE135005}" srcOrd="5" destOrd="0" parTransId="{A097B8C8-9C01-4952-A510-A8BB53904674}" sibTransId="{A11E0725-D73D-4096-9024-8D44BCEA65CE}"/>
    <dgm:cxn modelId="{51D44A58-4FB2-471B-ACF1-2450F91A8348}" type="presOf" srcId="{062F9C9A-D3DA-4A9F-B035-CC090AA44107}" destId="{A2A3E02D-16C2-4378-922A-F0ADC0417DF0}" srcOrd="0" destOrd="0" presId="urn:microsoft.com/office/officeart/2005/8/layout/vList2"/>
    <dgm:cxn modelId="{9B9AEAC9-19F0-45E8-A8FE-4A7F9A63E795}" srcId="{4DC49910-577B-4494-8185-861E04BB1A75}" destId="{062F9C9A-D3DA-4A9F-B035-CC090AA44107}" srcOrd="2" destOrd="0" parTransId="{7E94B425-3E9A-4A28-9233-BDAFC175C877}" sibTransId="{267C0AF6-F967-4D58-AB0A-7E2C2566560C}"/>
    <dgm:cxn modelId="{94C9D558-6B3C-495B-9395-FF12545CC8EC}" srcId="{4DC49910-577B-4494-8185-861E04BB1A75}" destId="{9113830D-86F7-4364-AE38-1DA97FBC1A10}" srcOrd="1" destOrd="0" parTransId="{E9FDCCFC-305A-454F-86B6-B0B6B831FD69}" sibTransId="{552DEC0B-691C-452F-AB23-2850A5818F48}"/>
    <dgm:cxn modelId="{CFFCB6D1-D45F-4DE2-8D02-A1EDFBCEDA1F}" srcId="{4DC49910-577B-4494-8185-861E04BB1A75}" destId="{6F149FC5-0249-4261-A6AC-D093605BA931}" srcOrd="4" destOrd="0" parTransId="{3DA01387-ADDC-4594-BC54-7F8B56135F46}" sibTransId="{A2726591-DB45-49C2-9FDD-8790CD085086}"/>
    <dgm:cxn modelId="{5647C1A4-20BD-429C-8271-1C8CEC7586CC}" type="presOf" srcId="{6F149FC5-0249-4261-A6AC-D093605BA931}" destId="{96569BAC-9E3E-49A0-B402-02D800BF5D5D}" srcOrd="0" destOrd="0" presId="urn:microsoft.com/office/officeart/2005/8/layout/vList2"/>
    <dgm:cxn modelId="{77254440-7A25-45FC-A79D-D78E95DD4464}" type="presOf" srcId="{9EBDA090-A2D8-4FF2-8576-783C1B1109E0}" destId="{4879BB01-F016-4205-96D1-626D659A064E}" srcOrd="0" destOrd="0" presId="urn:microsoft.com/office/officeart/2005/8/layout/vList2"/>
    <dgm:cxn modelId="{956CBA55-40D7-43FB-AD7A-1BF66F73A715}" type="presOf" srcId="{9113830D-86F7-4364-AE38-1DA97FBC1A10}" destId="{92F9C93B-CAB4-427C-A5A2-B59A00549361}" srcOrd="0" destOrd="0" presId="urn:microsoft.com/office/officeart/2005/8/layout/vList2"/>
    <dgm:cxn modelId="{8E1DB3F6-CEAB-47AE-910C-FDE901CD997C}" srcId="{4DC49910-577B-4494-8185-861E04BB1A75}" destId="{0DA02310-940A-414B-BB0F-FEBDE85853F2}" srcOrd="6" destOrd="0" parTransId="{97CB22A8-2FF3-4C23-8799-25F9E610DC68}" sibTransId="{CA728ABD-BCE0-4416-A6EA-3DBDDEDB9009}"/>
    <dgm:cxn modelId="{BF26A99B-4A3D-4EA7-B96A-869AE3E29D01}" srcId="{4DC49910-577B-4494-8185-861E04BB1A75}" destId="{9EBDA090-A2D8-4FF2-8576-783C1B1109E0}" srcOrd="0" destOrd="0" parTransId="{8614FBBC-FC99-4753-8D28-B40276C990FF}" sibTransId="{CABD68EC-9DC9-46DD-ABF2-2F6FE03308D2}"/>
    <dgm:cxn modelId="{40A88B43-5559-4F38-B75E-E4BABCF30C4B}" type="presOf" srcId="{0DA02310-940A-414B-BB0F-FEBDE85853F2}" destId="{1B8ADF79-8C63-4F5D-8FEE-66C7B9CBC3DA}" srcOrd="0" destOrd="0" presId="urn:microsoft.com/office/officeart/2005/8/layout/vList2"/>
    <dgm:cxn modelId="{84ED3043-B6C5-4234-963E-D72585D8D520}" type="presOf" srcId="{0A003FAB-9DB6-4EAE-B034-2859FACBE145}" destId="{D0B8C415-2519-4B9A-99B4-4968726F219A}" srcOrd="0" destOrd="0" presId="urn:microsoft.com/office/officeart/2005/8/layout/vList2"/>
    <dgm:cxn modelId="{26A48C33-6A1E-490B-BA6D-2AC8AF9809D7}" type="presOf" srcId="{4DC49910-577B-4494-8185-861E04BB1A75}" destId="{34E21E14-CE5D-4CCE-8A96-116B9D5CB955}" srcOrd="0" destOrd="0" presId="urn:microsoft.com/office/officeart/2005/8/layout/vList2"/>
    <dgm:cxn modelId="{15963CC7-0699-4505-A1D8-2A363F216889}" srcId="{4DC49910-577B-4494-8185-861E04BB1A75}" destId="{0A003FAB-9DB6-4EAE-B034-2859FACBE145}" srcOrd="3" destOrd="0" parTransId="{1B0D8F8C-F142-49C4-878F-7E3FF6B6075B}" sibTransId="{0FD55C83-768F-4DD1-AD97-D8DBA58CD7FB}"/>
    <dgm:cxn modelId="{867A590D-ADB8-4172-9BB4-F77D184C8F87}" type="presParOf" srcId="{34E21E14-CE5D-4CCE-8A96-116B9D5CB955}" destId="{4879BB01-F016-4205-96D1-626D659A064E}" srcOrd="0" destOrd="0" presId="urn:microsoft.com/office/officeart/2005/8/layout/vList2"/>
    <dgm:cxn modelId="{F43544A7-2D38-4632-B586-E8F7152D6D56}" type="presParOf" srcId="{34E21E14-CE5D-4CCE-8A96-116B9D5CB955}" destId="{CE831F5D-52AF-4E7B-8284-6D5C1E83A309}" srcOrd="1" destOrd="0" presId="urn:microsoft.com/office/officeart/2005/8/layout/vList2"/>
    <dgm:cxn modelId="{DA05B03D-DD91-4E01-AB72-1514E188FCEA}" type="presParOf" srcId="{34E21E14-CE5D-4CCE-8A96-116B9D5CB955}" destId="{92F9C93B-CAB4-427C-A5A2-B59A00549361}" srcOrd="2" destOrd="0" presId="urn:microsoft.com/office/officeart/2005/8/layout/vList2"/>
    <dgm:cxn modelId="{4E3DAF76-4EE7-4898-A054-4312A1BF728D}" type="presParOf" srcId="{34E21E14-CE5D-4CCE-8A96-116B9D5CB955}" destId="{8AD59C59-1F58-4BE3-AB86-B66AC0474B2A}" srcOrd="3" destOrd="0" presId="urn:microsoft.com/office/officeart/2005/8/layout/vList2"/>
    <dgm:cxn modelId="{C4A36291-3B8B-43CB-B71A-B4BCA30A8600}" type="presParOf" srcId="{34E21E14-CE5D-4CCE-8A96-116B9D5CB955}" destId="{A2A3E02D-16C2-4378-922A-F0ADC0417DF0}" srcOrd="4" destOrd="0" presId="urn:microsoft.com/office/officeart/2005/8/layout/vList2"/>
    <dgm:cxn modelId="{D42397F4-B988-466D-A749-06FB9F73BE1B}" type="presParOf" srcId="{34E21E14-CE5D-4CCE-8A96-116B9D5CB955}" destId="{7F10B258-F408-428E-8C67-7983370CD26E}" srcOrd="5" destOrd="0" presId="urn:microsoft.com/office/officeart/2005/8/layout/vList2"/>
    <dgm:cxn modelId="{3F450685-E1F0-4299-A930-EE56F67D2DF1}" type="presParOf" srcId="{34E21E14-CE5D-4CCE-8A96-116B9D5CB955}" destId="{D0B8C415-2519-4B9A-99B4-4968726F219A}" srcOrd="6" destOrd="0" presId="urn:microsoft.com/office/officeart/2005/8/layout/vList2"/>
    <dgm:cxn modelId="{F72D4BAE-33E4-4815-8996-5AFD42F83289}" type="presParOf" srcId="{34E21E14-CE5D-4CCE-8A96-116B9D5CB955}" destId="{794CA351-8789-4329-9E41-C57904190B4F}" srcOrd="7" destOrd="0" presId="urn:microsoft.com/office/officeart/2005/8/layout/vList2"/>
    <dgm:cxn modelId="{ADC16F57-DD06-429F-BBE4-52DC4FACE942}" type="presParOf" srcId="{34E21E14-CE5D-4CCE-8A96-116B9D5CB955}" destId="{96569BAC-9E3E-49A0-B402-02D800BF5D5D}" srcOrd="8" destOrd="0" presId="urn:microsoft.com/office/officeart/2005/8/layout/vList2"/>
    <dgm:cxn modelId="{F7940D10-33CF-41E7-B5F4-7F2EA5BA1DAC}" type="presParOf" srcId="{34E21E14-CE5D-4CCE-8A96-116B9D5CB955}" destId="{E4473D71-9138-4624-B7C0-F7EB0EBAA356}" srcOrd="9" destOrd="0" presId="urn:microsoft.com/office/officeart/2005/8/layout/vList2"/>
    <dgm:cxn modelId="{E52B67BA-14D2-46B5-9903-AF61E75E34F4}" type="presParOf" srcId="{34E21E14-CE5D-4CCE-8A96-116B9D5CB955}" destId="{CE7697FF-4FA6-4DD6-AD4B-1517247AD337}" srcOrd="10" destOrd="0" presId="urn:microsoft.com/office/officeart/2005/8/layout/vList2"/>
    <dgm:cxn modelId="{C37A4199-31C5-49C0-9084-D1A76D1A617F}" type="presParOf" srcId="{34E21E14-CE5D-4CCE-8A96-116B9D5CB955}" destId="{DA9FD79C-8E17-4925-9ADF-168D10EF6990}" srcOrd="11" destOrd="0" presId="urn:microsoft.com/office/officeart/2005/8/layout/vList2"/>
    <dgm:cxn modelId="{0D2F99C3-1B54-4BA9-A252-30623C02CACF}" type="presParOf" srcId="{34E21E14-CE5D-4CCE-8A96-116B9D5CB955}" destId="{1B8ADF79-8C63-4F5D-8FEE-66C7B9CBC3DA}"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49910-577B-4494-8185-861E04BB1A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003FAB-9DB6-4EAE-B034-2859FACBE145}">
      <dgm:prSet phldrT="[Text]" phldr="0"/>
      <dgm:spPr/>
      <dgm:t>
        <a:bodyPr/>
        <a:lstStyle/>
        <a:p>
          <a:pPr rtl="0"/>
          <a:r>
            <a:rPr lang="en-US"/>
            <a:t> Trauma</a:t>
          </a:r>
        </a:p>
      </dgm:t>
    </dgm:pt>
    <dgm:pt modelId="{1B0D8F8C-F142-49C4-878F-7E3FF6B6075B}" type="parTrans" cxnId="{15963CC7-0699-4505-A1D8-2A363F216889}">
      <dgm:prSet/>
      <dgm:spPr/>
      <dgm:t>
        <a:bodyPr/>
        <a:lstStyle/>
        <a:p>
          <a:endParaRPr lang="en-US"/>
        </a:p>
      </dgm:t>
    </dgm:pt>
    <dgm:pt modelId="{0FD55C83-768F-4DD1-AD97-D8DBA58CD7FB}" type="sibTrans" cxnId="{15963CC7-0699-4505-A1D8-2A363F216889}">
      <dgm:prSet/>
      <dgm:spPr/>
      <dgm:t>
        <a:bodyPr/>
        <a:lstStyle/>
        <a:p>
          <a:endParaRPr lang="en-US"/>
        </a:p>
      </dgm:t>
    </dgm:pt>
    <dgm:pt modelId="{0D0AB4D1-7745-4019-B54A-00EA0F78FC8B}">
      <dgm:prSet phldr="0"/>
      <dgm:spPr/>
      <dgm:t>
        <a:bodyPr/>
        <a:lstStyle/>
        <a:p>
          <a:pPr rtl="0"/>
          <a:r>
            <a:rPr lang="en-US"/>
            <a:t> Post-cardiotomy patients (failure to wean from CPB) </a:t>
          </a:r>
        </a:p>
      </dgm:t>
    </dgm:pt>
    <dgm:pt modelId="{68835658-EF45-467C-BF6A-20BE55F32898}" type="parTrans" cxnId="{0AE94A3A-BAC6-482F-8224-ABF7437A1184}">
      <dgm:prSet/>
      <dgm:spPr/>
      <dgm:t>
        <a:bodyPr/>
        <a:lstStyle/>
        <a:p>
          <a:endParaRPr lang="en-US"/>
        </a:p>
      </dgm:t>
    </dgm:pt>
    <dgm:pt modelId="{FC9ACDA2-F591-4139-B03E-5A33FAF71E88}" type="sibTrans" cxnId="{0AE94A3A-BAC6-482F-8224-ABF7437A1184}">
      <dgm:prSet/>
      <dgm:spPr/>
      <dgm:t>
        <a:bodyPr/>
        <a:lstStyle/>
        <a:p>
          <a:endParaRPr lang="en-US"/>
        </a:p>
      </dgm:t>
    </dgm:pt>
    <dgm:pt modelId="{62D8BEFB-3340-4AC7-8B8E-D6D91EC08370}">
      <dgm:prSet phldr="0"/>
      <dgm:spPr/>
      <dgm:t>
        <a:bodyPr/>
        <a:lstStyle/>
        <a:p>
          <a:pPr rtl="0"/>
          <a:r>
            <a:rPr lang="en-US"/>
            <a:t> Post cardiac arrest or cath lab procedure </a:t>
          </a:r>
        </a:p>
      </dgm:t>
    </dgm:pt>
    <dgm:pt modelId="{B329DF82-D157-496D-821F-820A0E65CBE0}" type="parTrans" cxnId="{946D0B1E-F7AE-45F5-8E38-733B1EA7D1CD}">
      <dgm:prSet/>
      <dgm:spPr/>
      <dgm:t>
        <a:bodyPr/>
        <a:lstStyle/>
        <a:p>
          <a:endParaRPr lang="en-US"/>
        </a:p>
      </dgm:t>
    </dgm:pt>
    <dgm:pt modelId="{6C8EEB73-5360-488D-813F-20D3FAA67C4D}" type="sibTrans" cxnId="{946D0B1E-F7AE-45F5-8E38-733B1EA7D1CD}">
      <dgm:prSet/>
      <dgm:spPr/>
      <dgm:t>
        <a:bodyPr/>
        <a:lstStyle/>
        <a:p>
          <a:endParaRPr lang="en-US"/>
        </a:p>
      </dgm:t>
    </dgm:pt>
    <dgm:pt modelId="{515A91A5-3D8D-4DCC-9D57-2CD425B26A09}">
      <dgm:prSet phldr="0"/>
      <dgm:spPr/>
      <dgm:t>
        <a:bodyPr/>
        <a:lstStyle/>
        <a:p>
          <a:pPr rtl="0"/>
          <a:r>
            <a:rPr lang="en-US">
              <a:latin typeface="Calibri"/>
            </a:rPr>
            <a:t> Shock (cardiogenic, septic)</a:t>
          </a:r>
          <a:endParaRPr lang="en-US"/>
        </a:p>
      </dgm:t>
    </dgm:pt>
    <dgm:pt modelId="{102BAA90-14B0-4971-A287-C06D66B86CC6}" type="parTrans" cxnId="{2B29DB51-940C-471E-BC3F-EE3D3D52E9D0}">
      <dgm:prSet/>
      <dgm:spPr/>
      <dgm:t>
        <a:bodyPr/>
        <a:lstStyle/>
        <a:p>
          <a:endParaRPr lang="en-US"/>
        </a:p>
      </dgm:t>
    </dgm:pt>
    <dgm:pt modelId="{0B286755-5E7B-476C-A2F8-558BA29DD51F}" type="sibTrans" cxnId="{2B29DB51-940C-471E-BC3F-EE3D3D52E9D0}">
      <dgm:prSet/>
      <dgm:spPr/>
      <dgm:t>
        <a:bodyPr/>
        <a:lstStyle/>
        <a:p>
          <a:endParaRPr lang="en-US"/>
        </a:p>
      </dgm:t>
    </dgm:pt>
    <dgm:pt modelId="{57BB81B0-1CA3-44EE-B1DF-E2A495309EE1}">
      <dgm:prSet phldr="0"/>
      <dgm:spPr/>
      <dgm:t>
        <a:bodyPr/>
        <a:lstStyle/>
        <a:p>
          <a:pPr rtl="0"/>
          <a:r>
            <a:rPr lang="en-US"/>
            <a:t> During cardiac arrest (</a:t>
          </a:r>
          <a:r>
            <a:rPr lang="en-US">
              <a:latin typeface="Calibri"/>
            </a:rPr>
            <a:t>Extracorporeal</a:t>
          </a:r>
          <a:r>
            <a:rPr lang="en-US"/>
            <a:t> Cardiopulmonary Resuscitation (ECPR))</a:t>
          </a:r>
        </a:p>
      </dgm:t>
    </dgm:pt>
    <dgm:pt modelId="{77BDC3F7-490C-425A-B865-AD0AE0AF3384}" type="parTrans" cxnId="{AC7729B3-3AB2-4EDD-AA50-44A04074FAFB}">
      <dgm:prSet/>
      <dgm:spPr/>
      <dgm:t>
        <a:bodyPr/>
        <a:lstStyle/>
        <a:p>
          <a:endParaRPr lang="en-US"/>
        </a:p>
      </dgm:t>
    </dgm:pt>
    <dgm:pt modelId="{3B57AA41-6B70-4DD4-A928-B2E6FA4F5FF5}" type="sibTrans" cxnId="{AC7729B3-3AB2-4EDD-AA50-44A04074FAFB}">
      <dgm:prSet/>
      <dgm:spPr/>
      <dgm:t>
        <a:bodyPr/>
        <a:lstStyle/>
        <a:p>
          <a:endParaRPr lang="en-US"/>
        </a:p>
      </dgm:t>
    </dgm:pt>
    <dgm:pt modelId="{1D330373-3FB8-4619-8B6E-672B6F8D581F}">
      <dgm:prSet phldr="0"/>
      <dgm:spPr/>
      <dgm:t>
        <a:bodyPr/>
        <a:lstStyle/>
        <a:p>
          <a:pPr rtl="0"/>
          <a:r>
            <a:rPr lang="en-US"/>
            <a:t> Hypothermic rewarming</a:t>
          </a:r>
        </a:p>
      </dgm:t>
    </dgm:pt>
    <dgm:pt modelId="{88CF57DE-4E40-4629-B1EC-130D5CFBA3FE}" type="parTrans" cxnId="{E4A04D86-15E7-4D3F-BBDD-95621E24B5CB}">
      <dgm:prSet/>
      <dgm:spPr/>
      <dgm:t>
        <a:bodyPr/>
        <a:lstStyle/>
        <a:p>
          <a:endParaRPr lang="en-US"/>
        </a:p>
      </dgm:t>
    </dgm:pt>
    <dgm:pt modelId="{D9CFB8F6-C4C9-4A8E-8B8E-7F29A5B803CD}" type="sibTrans" cxnId="{E4A04D86-15E7-4D3F-BBDD-95621E24B5CB}">
      <dgm:prSet/>
      <dgm:spPr/>
      <dgm:t>
        <a:bodyPr/>
        <a:lstStyle/>
        <a:p>
          <a:endParaRPr lang="en-US"/>
        </a:p>
      </dgm:t>
    </dgm:pt>
    <dgm:pt modelId="{34E21E14-CE5D-4CCE-8A96-116B9D5CB955}" type="pres">
      <dgm:prSet presAssocID="{4DC49910-577B-4494-8185-861E04BB1A75}" presName="linear" presStyleCnt="0">
        <dgm:presLayoutVars>
          <dgm:animLvl val="lvl"/>
          <dgm:resizeHandles val="exact"/>
        </dgm:presLayoutVars>
      </dgm:prSet>
      <dgm:spPr/>
      <dgm:t>
        <a:bodyPr/>
        <a:lstStyle/>
        <a:p>
          <a:endParaRPr lang="en-US"/>
        </a:p>
      </dgm:t>
    </dgm:pt>
    <dgm:pt modelId="{BEA93F7A-DD0D-44A6-A9B6-6C36D22E9C67}" type="pres">
      <dgm:prSet presAssocID="{0D0AB4D1-7745-4019-B54A-00EA0F78FC8B}" presName="parentText" presStyleLbl="node1" presStyleIdx="0" presStyleCnt="6">
        <dgm:presLayoutVars>
          <dgm:chMax val="0"/>
          <dgm:bulletEnabled val="1"/>
        </dgm:presLayoutVars>
      </dgm:prSet>
      <dgm:spPr>
        <a:solidFill>
          <a:srgbClr val="FF0000"/>
        </a:solidFill>
      </dgm:spPr>
      <dgm:t>
        <a:bodyPr/>
        <a:lstStyle/>
        <a:p>
          <a:endParaRPr lang="en-US"/>
        </a:p>
      </dgm:t>
    </dgm:pt>
    <dgm:pt modelId="{29BC6F9D-1269-45DF-B221-94022CC00CC3}" type="pres">
      <dgm:prSet presAssocID="{FC9ACDA2-F591-4139-B03E-5A33FAF71E88}" presName="spacer" presStyleCnt="0"/>
      <dgm:spPr/>
    </dgm:pt>
    <dgm:pt modelId="{BD218E8A-F297-4352-8108-CF57F0E48729}" type="pres">
      <dgm:prSet presAssocID="{62D8BEFB-3340-4AC7-8B8E-D6D91EC08370}" presName="parentText" presStyleLbl="node1" presStyleIdx="1" presStyleCnt="6">
        <dgm:presLayoutVars>
          <dgm:chMax val="0"/>
          <dgm:bulletEnabled val="1"/>
        </dgm:presLayoutVars>
      </dgm:prSet>
      <dgm:spPr>
        <a:solidFill>
          <a:srgbClr val="FF0000"/>
        </a:solidFill>
      </dgm:spPr>
      <dgm:t>
        <a:bodyPr/>
        <a:lstStyle/>
        <a:p>
          <a:endParaRPr lang="en-US"/>
        </a:p>
      </dgm:t>
    </dgm:pt>
    <dgm:pt modelId="{3A2BBC45-4758-46D5-9F16-7F0F9FD86B56}" type="pres">
      <dgm:prSet presAssocID="{6C8EEB73-5360-488D-813F-20D3FAA67C4D}" presName="spacer" presStyleCnt="0"/>
      <dgm:spPr/>
    </dgm:pt>
    <dgm:pt modelId="{BD31E426-1BB7-4C43-A07C-C6B35FB39770}" type="pres">
      <dgm:prSet presAssocID="{515A91A5-3D8D-4DCC-9D57-2CD425B26A09}" presName="parentText" presStyleLbl="node1" presStyleIdx="2" presStyleCnt="6">
        <dgm:presLayoutVars>
          <dgm:chMax val="0"/>
          <dgm:bulletEnabled val="1"/>
        </dgm:presLayoutVars>
      </dgm:prSet>
      <dgm:spPr>
        <a:solidFill>
          <a:srgbClr val="FF0000"/>
        </a:solidFill>
      </dgm:spPr>
      <dgm:t>
        <a:bodyPr/>
        <a:lstStyle/>
        <a:p>
          <a:endParaRPr lang="en-US"/>
        </a:p>
      </dgm:t>
    </dgm:pt>
    <dgm:pt modelId="{5445F1E0-218A-4261-AC35-8559007BF0CA}" type="pres">
      <dgm:prSet presAssocID="{0B286755-5E7B-476C-A2F8-558BA29DD51F}" presName="spacer" presStyleCnt="0"/>
      <dgm:spPr/>
    </dgm:pt>
    <dgm:pt modelId="{391C5956-C11A-44B5-A078-C371B0C2B8D9}" type="pres">
      <dgm:prSet presAssocID="{57BB81B0-1CA3-44EE-B1DF-E2A495309EE1}" presName="parentText" presStyleLbl="node1" presStyleIdx="3" presStyleCnt="6">
        <dgm:presLayoutVars>
          <dgm:chMax val="0"/>
          <dgm:bulletEnabled val="1"/>
        </dgm:presLayoutVars>
      </dgm:prSet>
      <dgm:spPr>
        <a:solidFill>
          <a:srgbClr val="FF0000"/>
        </a:solidFill>
      </dgm:spPr>
      <dgm:t>
        <a:bodyPr/>
        <a:lstStyle/>
        <a:p>
          <a:endParaRPr lang="en-US"/>
        </a:p>
      </dgm:t>
    </dgm:pt>
    <dgm:pt modelId="{D270F35F-2CFF-4BFE-ADC1-71BBE2645103}" type="pres">
      <dgm:prSet presAssocID="{3B57AA41-6B70-4DD4-A928-B2E6FA4F5FF5}" presName="spacer" presStyleCnt="0"/>
      <dgm:spPr/>
    </dgm:pt>
    <dgm:pt modelId="{66137FE2-30C4-42E2-9F16-9F5FB5C2CEC0}" type="pres">
      <dgm:prSet presAssocID="{1D330373-3FB8-4619-8B6E-672B6F8D581F}" presName="parentText" presStyleLbl="node1" presStyleIdx="4" presStyleCnt="6">
        <dgm:presLayoutVars>
          <dgm:chMax val="0"/>
          <dgm:bulletEnabled val="1"/>
        </dgm:presLayoutVars>
      </dgm:prSet>
      <dgm:spPr>
        <a:solidFill>
          <a:srgbClr val="FF0000"/>
        </a:solidFill>
      </dgm:spPr>
      <dgm:t>
        <a:bodyPr/>
        <a:lstStyle/>
        <a:p>
          <a:endParaRPr lang="en-US"/>
        </a:p>
      </dgm:t>
    </dgm:pt>
    <dgm:pt modelId="{30DEB935-1A0B-47D7-B803-2C5C03B14D80}" type="pres">
      <dgm:prSet presAssocID="{D9CFB8F6-C4C9-4A8E-8B8E-7F29A5B803CD}" presName="spacer" presStyleCnt="0"/>
      <dgm:spPr/>
    </dgm:pt>
    <dgm:pt modelId="{1F606C34-E50E-4E73-A684-6D58979809D2}" type="pres">
      <dgm:prSet presAssocID="{0A003FAB-9DB6-4EAE-B034-2859FACBE145}" presName="parentText" presStyleLbl="node1" presStyleIdx="5" presStyleCnt="6">
        <dgm:presLayoutVars>
          <dgm:chMax val="0"/>
          <dgm:bulletEnabled val="1"/>
        </dgm:presLayoutVars>
      </dgm:prSet>
      <dgm:spPr>
        <a:solidFill>
          <a:srgbClr val="FF0000"/>
        </a:solidFill>
      </dgm:spPr>
      <dgm:t>
        <a:bodyPr/>
        <a:lstStyle/>
        <a:p>
          <a:endParaRPr lang="en-US"/>
        </a:p>
      </dgm:t>
    </dgm:pt>
  </dgm:ptLst>
  <dgm:cxnLst>
    <dgm:cxn modelId="{A9486348-A9D5-4710-B38E-AC15287FD04B}" type="presOf" srcId="{62D8BEFB-3340-4AC7-8B8E-D6D91EC08370}" destId="{BD218E8A-F297-4352-8108-CF57F0E48729}" srcOrd="0" destOrd="0" presId="urn:microsoft.com/office/officeart/2005/8/layout/vList2"/>
    <dgm:cxn modelId="{0AE94A3A-BAC6-482F-8224-ABF7437A1184}" srcId="{4DC49910-577B-4494-8185-861E04BB1A75}" destId="{0D0AB4D1-7745-4019-B54A-00EA0F78FC8B}" srcOrd="0" destOrd="0" parTransId="{68835658-EF45-467C-BF6A-20BE55F32898}" sibTransId="{FC9ACDA2-F591-4139-B03E-5A33FAF71E88}"/>
    <dgm:cxn modelId="{26A48C33-6A1E-490B-BA6D-2AC8AF9809D7}" type="presOf" srcId="{4DC49910-577B-4494-8185-861E04BB1A75}" destId="{34E21E14-CE5D-4CCE-8A96-116B9D5CB955}" srcOrd="0" destOrd="0" presId="urn:microsoft.com/office/officeart/2005/8/layout/vList2"/>
    <dgm:cxn modelId="{31222377-AF16-4124-B377-3D809F8B3C3D}" type="presOf" srcId="{0D0AB4D1-7745-4019-B54A-00EA0F78FC8B}" destId="{BEA93F7A-DD0D-44A6-A9B6-6C36D22E9C67}" srcOrd="0" destOrd="0" presId="urn:microsoft.com/office/officeart/2005/8/layout/vList2"/>
    <dgm:cxn modelId="{AC7729B3-3AB2-4EDD-AA50-44A04074FAFB}" srcId="{4DC49910-577B-4494-8185-861E04BB1A75}" destId="{57BB81B0-1CA3-44EE-B1DF-E2A495309EE1}" srcOrd="3" destOrd="0" parTransId="{77BDC3F7-490C-425A-B865-AD0AE0AF3384}" sibTransId="{3B57AA41-6B70-4DD4-A928-B2E6FA4F5FF5}"/>
    <dgm:cxn modelId="{2B29DB51-940C-471E-BC3F-EE3D3D52E9D0}" srcId="{4DC49910-577B-4494-8185-861E04BB1A75}" destId="{515A91A5-3D8D-4DCC-9D57-2CD425B26A09}" srcOrd="2" destOrd="0" parTransId="{102BAA90-14B0-4971-A287-C06D66B86CC6}" sibTransId="{0B286755-5E7B-476C-A2F8-558BA29DD51F}"/>
    <dgm:cxn modelId="{DC8EC497-AB05-4E66-8AB9-B43C783E542D}" type="presOf" srcId="{515A91A5-3D8D-4DCC-9D57-2CD425B26A09}" destId="{BD31E426-1BB7-4C43-A07C-C6B35FB39770}" srcOrd="0" destOrd="0" presId="urn:microsoft.com/office/officeart/2005/8/layout/vList2"/>
    <dgm:cxn modelId="{55E4D620-01EB-42ED-A514-4F8EB6FDE47F}" type="presOf" srcId="{1D330373-3FB8-4619-8B6E-672B6F8D581F}" destId="{66137FE2-30C4-42E2-9F16-9F5FB5C2CEC0}" srcOrd="0" destOrd="0" presId="urn:microsoft.com/office/officeart/2005/8/layout/vList2"/>
    <dgm:cxn modelId="{946D0B1E-F7AE-45F5-8E38-733B1EA7D1CD}" srcId="{4DC49910-577B-4494-8185-861E04BB1A75}" destId="{62D8BEFB-3340-4AC7-8B8E-D6D91EC08370}" srcOrd="1" destOrd="0" parTransId="{B329DF82-D157-496D-821F-820A0E65CBE0}" sibTransId="{6C8EEB73-5360-488D-813F-20D3FAA67C4D}"/>
    <dgm:cxn modelId="{951471C2-FD9B-48D6-AD22-F15B96BF0A8F}" type="presOf" srcId="{0A003FAB-9DB6-4EAE-B034-2859FACBE145}" destId="{1F606C34-E50E-4E73-A684-6D58979809D2}" srcOrd="0" destOrd="0" presId="urn:microsoft.com/office/officeart/2005/8/layout/vList2"/>
    <dgm:cxn modelId="{E4A04D86-15E7-4D3F-BBDD-95621E24B5CB}" srcId="{4DC49910-577B-4494-8185-861E04BB1A75}" destId="{1D330373-3FB8-4619-8B6E-672B6F8D581F}" srcOrd="4" destOrd="0" parTransId="{88CF57DE-4E40-4629-B1EC-130D5CFBA3FE}" sibTransId="{D9CFB8F6-C4C9-4A8E-8B8E-7F29A5B803CD}"/>
    <dgm:cxn modelId="{15963CC7-0699-4505-A1D8-2A363F216889}" srcId="{4DC49910-577B-4494-8185-861E04BB1A75}" destId="{0A003FAB-9DB6-4EAE-B034-2859FACBE145}" srcOrd="5" destOrd="0" parTransId="{1B0D8F8C-F142-49C4-878F-7E3FF6B6075B}" sibTransId="{0FD55C83-768F-4DD1-AD97-D8DBA58CD7FB}"/>
    <dgm:cxn modelId="{7C1D34D7-634B-479A-97D6-782646D9E0DC}" type="presOf" srcId="{57BB81B0-1CA3-44EE-B1DF-E2A495309EE1}" destId="{391C5956-C11A-44B5-A078-C371B0C2B8D9}" srcOrd="0" destOrd="0" presId="urn:microsoft.com/office/officeart/2005/8/layout/vList2"/>
    <dgm:cxn modelId="{B3B5A932-6712-4715-91C7-130B97A5D818}" type="presParOf" srcId="{34E21E14-CE5D-4CCE-8A96-116B9D5CB955}" destId="{BEA93F7A-DD0D-44A6-A9B6-6C36D22E9C67}" srcOrd="0" destOrd="0" presId="urn:microsoft.com/office/officeart/2005/8/layout/vList2"/>
    <dgm:cxn modelId="{CC1FC443-B6E6-4789-8A60-85FE04E0E71D}" type="presParOf" srcId="{34E21E14-CE5D-4CCE-8A96-116B9D5CB955}" destId="{29BC6F9D-1269-45DF-B221-94022CC00CC3}" srcOrd="1" destOrd="0" presId="urn:microsoft.com/office/officeart/2005/8/layout/vList2"/>
    <dgm:cxn modelId="{28DE88BD-C751-407A-A729-AC7631246F07}" type="presParOf" srcId="{34E21E14-CE5D-4CCE-8A96-116B9D5CB955}" destId="{BD218E8A-F297-4352-8108-CF57F0E48729}" srcOrd="2" destOrd="0" presId="urn:microsoft.com/office/officeart/2005/8/layout/vList2"/>
    <dgm:cxn modelId="{B364CEFC-7276-4E30-AD39-C963D6E832DF}" type="presParOf" srcId="{34E21E14-CE5D-4CCE-8A96-116B9D5CB955}" destId="{3A2BBC45-4758-46D5-9F16-7F0F9FD86B56}" srcOrd="3" destOrd="0" presId="urn:microsoft.com/office/officeart/2005/8/layout/vList2"/>
    <dgm:cxn modelId="{3A70A33E-F3A3-4EC2-A7A7-C243435DDC84}" type="presParOf" srcId="{34E21E14-CE5D-4CCE-8A96-116B9D5CB955}" destId="{BD31E426-1BB7-4C43-A07C-C6B35FB39770}" srcOrd="4" destOrd="0" presId="urn:microsoft.com/office/officeart/2005/8/layout/vList2"/>
    <dgm:cxn modelId="{6F9BF8A3-FCC3-418B-B953-88A2193F1983}" type="presParOf" srcId="{34E21E14-CE5D-4CCE-8A96-116B9D5CB955}" destId="{5445F1E0-218A-4261-AC35-8559007BF0CA}" srcOrd="5" destOrd="0" presId="urn:microsoft.com/office/officeart/2005/8/layout/vList2"/>
    <dgm:cxn modelId="{C511C74D-5808-4884-B000-BC2C2A67D18D}" type="presParOf" srcId="{34E21E14-CE5D-4CCE-8A96-116B9D5CB955}" destId="{391C5956-C11A-44B5-A078-C371B0C2B8D9}" srcOrd="6" destOrd="0" presId="urn:microsoft.com/office/officeart/2005/8/layout/vList2"/>
    <dgm:cxn modelId="{D1961832-77A3-47C5-9F6A-C94CF3FD03B9}" type="presParOf" srcId="{34E21E14-CE5D-4CCE-8A96-116B9D5CB955}" destId="{D270F35F-2CFF-4BFE-ADC1-71BBE2645103}" srcOrd="7" destOrd="0" presId="urn:microsoft.com/office/officeart/2005/8/layout/vList2"/>
    <dgm:cxn modelId="{1380B72C-25EE-48B5-B15D-7624816F86E5}" type="presParOf" srcId="{34E21E14-CE5D-4CCE-8A96-116B9D5CB955}" destId="{66137FE2-30C4-42E2-9F16-9F5FB5C2CEC0}" srcOrd="8" destOrd="0" presId="urn:microsoft.com/office/officeart/2005/8/layout/vList2"/>
    <dgm:cxn modelId="{99FC4FA9-F4B2-4181-A101-8AB63DC91179}" type="presParOf" srcId="{34E21E14-CE5D-4CCE-8A96-116B9D5CB955}" destId="{30DEB935-1A0B-47D7-B803-2C5C03B14D80}" srcOrd="9" destOrd="0" presId="urn:microsoft.com/office/officeart/2005/8/layout/vList2"/>
    <dgm:cxn modelId="{6039A689-8303-4BC9-8371-714647C6E48B}" type="presParOf" srcId="{34E21E14-CE5D-4CCE-8A96-116B9D5CB955}" destId="{1F606C34-E50E-4E73-A684-6D58979809D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9BB01-F016-4205-96D1-626D659A064E}">
      <dsp:nvSpPr>
        <dsp:cNvPr id="0" name=""/>
        <dsp:cNvSpPr/>
      </dsp:nvSpPr>
      <dsp:spPr>
        <a:xfrm>
          <a:off x="0" y="28998"/>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Bridge to LTx</a:t>
          </a:r>
          <a:endParaRPr lang="en-US" sz="2300" kern="1200"/>
        </a:p>
      </dsp:txBody>
      <dsp:txXfrm>
        <a:off x="26930" y="55928"/>
        <a:ext cx="4518140" cy="497795"/>
      </dsp:txXfrm>
    </dsp:sp>
    <dsp:sp modelId="{92F9C93B-CAB4-427C-A5A2-B59A00549361}">
      <dsp:nvSpPr>
        <dsp:cNvPr id="0" name=""/>
        <dsp:cNvSpPr/>
      </dsp:nvSpPr>
      <dsp:spPr>
        <a:xfrm>
          <a:off x="0" y="646893"/>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Post LTx</a:t>
          </a:r>
          <a:endParaRPr lang="en-US" sz="2300" kern="1200"/>
        </a:p>
      </dsp:txBody>
      <dsp:txXfrm>
        <a:off x="26930" y="673823"/>
        <a:ext cx="4518140" cy="497795"/>
      </dsp:txXfrm>
    </dsp:sp>
    <dsp:sp modelId="{A2A3E02D-16C2-4378-922A-F0ADC0417DF0}">
      <dsp:nvSpPr>
        <dsp:cNvPr id="0" name=""/>
        <dsp:cNvSpPr/>
      </dsp:nvSpPr>
      <dsp:spPr>
        <a:xfrm>
          <a:off x="0" y="1264788"/>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ARDS</a:t>
          </a:r>
          <a:endParaRPr lang="en-US" sz="2300" kern="1200"/>
        </a:p>
      </dsp:txBody>
      <dsp:txXfrm>
        <a:off x="26930" y="1291718"/>
        <a:ext cx="4518140" cy="497795"/>
      </dsp:txXfrm>
    </dsp:sp>
    <dsp:sp modelId="{D0B8C415-2519-4B9A-99B4-4968726F219A}">
      <dsp:nvSpPr>
        <dsp:cNvPr id="0" name=""/>
        <dsp:cNvSpPr/>
      </dsp:nvSpPr>
      <dsp:spPr>
        <a:xfrm>
          <a:off x="0" y="1882683"/>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Aspiration/airway obstruction</a:t>
          </a:r>
        </a:p>
      </dsp:txBody>
      <dsp:txXfrm>
        <a:off x="26930" y="1909613"/>
        <a:ext cx="4518140" cy="497795"/>
      </dsp:txXfrm>
    </dsp:sp>
    <dsp:sp modelId="{96569BAC-9E3E-49A0-B402-02D800BF5D5D}">
      <dsp:nvSpPr>
        <dsp:cNvPr id="0" name=""/>
        <dsp:cNvSpPr/>
      </dsp:nvSpPr>
      <dsp:spPr>
        <a:xfrm>
          <a:off x="0" y="2500578"/>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Status asthmaticus</a:t>
          </a:r>
          <a:endParaRPr lang="en-US" sz="2300" kern="1200"/>
        </a:p>
      </dsp:txBody>
      <dsp:txXfrm>
        <a:off x="26930" y="2527508"/>
        <a:ext cx="4518140" cy="497795"/>
      </dsp:txXfrm>
    </dsp:sp>
    <dsp:sp modelId="{CE7697FF-4FA6-4DD6-AD4B-1517247AD337}">
      <dsp:nvSpPr>
        <dsp:cNvPr id="0" name=""/>
        <dsp:cNvSpPr/>
      </dsp:nvSpPr>
      <dsp:spPr>
        <a:xfrm>
          <a:off x="0" y="3118474"/>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Trauma </a:t>
          </a:r>
          <a:endParaRPr lang="en-US" sz="2300" kern="1200"/>
        </a:p>
      </dsp:txBody>
      <dsp:txXfrm>
        <a:off x="26930" y="3145404"/>
        <a:ext cx="4518140" cy="497795"/>
      </dsp:txXfrm>
    </dsp:sp>
    <dsp:sp modelId="{1B8ADF79-8C63-4F5D-8FEE-66C7B9CBC3DA}">
      <dsp:nvSpPr>
        <dsp:cNvPr id="0" name=""/>
        <dsp:cNvSpPr/>
      </dsp:nvSpPr>
      <dsp:spPr>
        <a:xfrm>
          <a:off x="0" y="3736369"/>
          <a:ext cx="4572000"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rtl="0">
            <a:lnSpc>
              <a:spcPct val="90000"/>
            </a:lnSpc>
            <a:spcBef>
              <a:spcPct val="0"/>
            </a:spcBef>
            <a:spcAft>
              <a:spcPct val="35000"/>
            </a:spcAft>
          </a:pPr>
          <a:r>
            <a:rPr lang="en-US" sz="2300" kern="1200">
              <a:latin typeface="Calibri"/>
            </a:rPr>
            <a:t> Liver Tx</a:t>
          </a:r>
          <a:endParaRPr lang="en-US" sz="2300" kern="1200"/>
        </a:p>
      </dsp:txBody>
      <dsp:txXfrm>
        <a:off x="26930" y="3763299"/>
        <a:ext cx="4518140" cy="49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93F7A-DD0D-44A6-A9B6-6C36D22E9C67}">
      <dsp:nvSpPr>
        <dsp:cNvPr id="0" name=""/>
        <dsp:cNvSpPr/>
      </dsp:nvSpPr>
      <dsp:spPr>
        <a:xfrm>
          <a:off x="0" y="733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 Post-cardiotomy patients (failure to wean from CPB) </a:t>
          </a:r>
        </a:p>
      </dsp:txBody>
      <dsp:txXfrm>
        <a:off x="33012" y="40343"/>
        <a:ext cx="4505976" cy="610236"/>
      </dsp:txXfrm>
    </dsp:sp>
    <dsp:sp modelId="{BD218E8A-F297-4352-8108-CF57F0E48729}">
      <dsp:nvSpPr>
        <dsp:cNvPr id="0" name=""/>
        <dsp:cNvSpPr/>
      </dsp:nvSpPr>
      <dsp:spPr>
        <a:xfrm>
          <a:off x="0" y="73255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 Post cardiac arrest or cath lab procedure </a:t>
          </a:r>
        </a:p>
      </dsp:txBody>
      <dsp:txXfrm>
        <a:off x="33012" y="765563"/>
        <a:ext cx="4505976" cy="610236"/>
      </dsp:txXfrm>
    </dsp:sp>
    <dsp:sp modelId="{BD31E426-1BB7-4C43-A07C-C6B35FB39770}">
      <dsp:nvSpPr>
        <dsp:cNvPr id="0" name=""/>
        <dsp:cNvSpPr/>
      </dsp:nvSpPr>
      <dsp:spPr>
        <a:xfrm>
          <a:off x="0" y="145777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latin typeface="Calibri"/>
            </a:rPr>
            <a:t> Shock (cardiogenic, septic)</a:t>
          </a:r>
          <a:endParaRPr lang="en-US" sz="1700" kern="1200"/>
        </a:p>
      </dsp:txBody>
      <dsp:txXfrm>
        <a:off x="33012" y="1490783"/>
        <a:ext cx="4505976" cy="610236"/>
      </dsp:txXfrm>
    </dsp:sp>
    <dsp:sp modelId="{391C5956-C11A-44B5-A078-C371B0C2B8D9}">
      <dsp:nvSpPr>
        <dsp:cNvPr id="0" name=""/>
        <dsp:cNvSpPr/>
      </dsp:nvSpPr>
      <dsp:spPr>
        <a:xfrm>
          <a:off x="0" y="218299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 During cardiac arrest (</a:t>
          </a:r>
          <a:r>
            <a:rPr lang="en-US" sz="1700" kern="1200">
              <a:latin typeface="Calibri"/>
            </a:rPr>
            <a:t>Extracorporeal</a:t>
          </a:r>
          <a:r>
            <a:rPr lang="en-US" sz="1700" kern="1200"/>
            <a:t> Cardiopulmonary Resuscitation (ECPR))</a:t>
          </a:r>
        </a:p>
      </dsp:txBody>
      <dsp:txXfrm>
        <a:off x="33012" y="2216003"/>
        <a:ext cx="4505976" cy="610236"/>
      </dsp:txXfrm>
    </dsp:sp>
    <dsp:sp modelId="{66137FE2-30C4-42E2-9F16-9F5FB5C2CEC0}">
      <dsp:nvSpPr>
        <dsp:cNvPr id="0" name=""/>
        <dsp:cNvSpPr/>
      </dsp:nvSpPr>
      <dsp:spPr>
        <a:xfrm>
          <a:off x="0" y="290821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 Hypothermic rewarming</a:t>
          </a:r>
        </a:p>
      </dsp:txBody>
      <dsp:txXfrm>
        <a:off x="33012" y="2941223"/>
        <a:ext cx="4505976" cy="610236"/>
      </dsp:txXfrm>
    </dsp:sp>
    <dsp:sp modelId="{1F606C34-E50E-4E73-A684-6D58979809D2}">
      <dsp:nvSpPr>
        <dsp:cNvPr id="0" name=""/>
        <dsp:cNvSpPr/>
      </dsp:nvSpPr>
      <dsp:spPr>
        <a:xfrm>
          <a:off x="0" y="3633431"/>
          <a:ext cx="4572000" cy="67626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a:t> Trauma</a:t>
          </a:r>
        </a:p>
      </dsp:txBody>
      <dsp:txXfrm>
        <a:off x="33012" y="3666443"/>
        <a:ext cx="4505976" cy="6102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D08FF0-E5C5-B742-A18E-D137FDB217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EB9D2B-BE33-3148-BDFC-D0B168AEA7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D51775-E747-4845-A1F2-9880638F035D}" type="datetimeFigureOut">
              <a:rPr lang="en-US" smtClean="0"/>
              <a:t>10/3/2023</a:t>
            </a:fld>
            <a:endParaRPr lang="en-US"/>
          </a:p>
        </p:txBody>
      </p:sp>
      <p:sp>
        <p:nvSpPr>
          <p:cNvPr id="4" name="Footer Placeholder 3">
            <a:extLst>
              <a:ext uri="{FF2B5EF4-FFF2-40B4-BE49-F238E27FC236}">
                <a16:creationId xmlns:a16="http://schemas.microsoft.com/office/drawing/2014/main" id="{B0257CD1-17E9-DB48-8866-C1120291B2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0B9EF8-AEDB-B346-B470-23721F5FB6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94252-FC34-BE42-8C59-B3A786F27911}" type="slidenum">
              <a:rPr lang="en-US" smtClean="0"/>
              <a:t>‹#›</a:t>
            </a:fld>
            <a:endParaRPr lang="en-US"/>
          </a:p>
        </p:txBody>
      </p:sp>
    </p:spTree>
    <p:extLst>
      <p:ext uri="{BB962C8B-B14F-4D97-AF65-F5344CB8AC3E}">
        <p14:creationId xmlns:p14="http://schemas.microsoft.com/office/powerpoint/2010/main" val="94444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6DEC8-3B5B-3A48-9F2B-AE6B04CCD32B}"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AEF73-3583-2840-A36F-B25D79D6FE3B}" type="slidenum">
              <a:rPr lang="en-US" smtClean="0"/>
              <a:t>‹#›</a:t>
            </a:fld>
            <a:endParaRPr lang="en-US"/>
          </a:p>
        </p:txBody>
      </p:sp>
    </p:spTree>
    <p:extLst>
      <p:ext uri="{BB962C8B-B14F-4D97-AF65-F5344CB8AC3E}">
        <p14:creationId xmlns:p14="http://schemas.microsoft.com/office/powerpoint/2010/main" val="294583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AEF73-3583-2840-A36F-B25D79D6FE3B}" type="slidenum">
              <a:rPr lang="en-US" smtClean="0"/>
              <a:t>1</a:t>
            </a:fld>
            <a:endParaRPr lang="en-US"/>
          </a:p>
        </p:txBody>
      </p:sp>
    </p:spTree>
    <p:extLst>
      <p:ext uri="{BB962C8B-B14F-4D97-AF65-F5344CB8AC3E}">
        <p14:creationId xmlns:p14="http://schemas.microsoft.com/office/powerpoint/2010/main" val="145548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cs typeface="Calibri"/>
              </a:rPr>
              <a:t>Post cardiotomy patients unable to come off CPB may be converted to </a:t>
            </a:r>
            <a:r>
              <a:rPr lang="en-CA" dirty="0" smtClean="0">
                <a:cs typeface="Calibri"/>
              </a:rPr>
              <a:t>ECMO </a:t>
            </a:r>
            <a:r>
              <a:rPr lang="en-CA" dirty="0">
                <a:cs typeface="Calibri"/>
              </a:rPr>
              <a:t>using the same central cannulas from the CPB </a:t>
            </a:r>
            <a:r>
              <a:rPr lang="en-CA" dirty="0" smtClean="0">
                <a:cs typeface="Calibri"/>
              </a:rPr>
              <a:t>run</a:t>
            </a:r>
            <a:endParaRPr lang="en-CA" dirty="0">
              <a:cs typeface="Calibri"/>
            </a:endParaRPr>
          </a:p>
          <a:p>
            <a:pPr marL="171450" indent="-171450">
              <a:buFont typeface="Arial" panose="020B0604020202020204" pitchFamily="34" charset="0"/>
              <a:buChar char="•"/>
            </a:pPr>
            <a:r>
              <a:rPr lang="en-CA" dirty="0">
                <a:cs typeface="Calibri"/>
              </a:rPr>
              <a:t>Lung transplant patients requiring VA ECMO may also be cannulated </a:t>
            </a:r>
            <a:r>
              <a:rPr lang="en-CA" dirty="0" smtClean="0">
                <a:cs typeface="Calibri"/>
              </a:rPr>
              <a:t>centrally</a:t>
            </a:r>
            <a:endParaRPr lang="en-CA" dirty="0">
              <a:ea typeface="Calibri"/>
              <a:cs typeface="Calibri"/>
            </a:endParaRPr>
          </a:p>
          <a:p>
            <a:pPr marL="171450" indent="-171450">
              <a:buFont typeface="Arial" panose="020B0604020202020204" pitchFamily="34" charset="0"/>
              <a:buChar char="•"/>
            </a:pPr>
            <a:r>
              <a:rPr lang="en-CA" dirty="0">
                <a:cs typeface="Calibri"/>
              </a:rPr>
              <a:t>This is generally to support the patient for implant of the second lung if PA pressures become too high (&gt;80 or &gt;2/3 systolic) and management with </a:t>
            </a:r>
            <a:r>
              <a:rPr lang="en-CA" dirty="0" err="1">
                <a:cs typeface="Calibri"/>
              </a:rPr>
              <a:t>iNO</a:t>
            </a:r>
            <a:r>
              <a:rPr lang="en-CA" dirty="0">
                <a:cs typeface="Calibri"/>
              </a:rPr>
              <a:t> &amp; vasodilators are not enough</a:t>
            </a:r>
            <a:endParaRPr lang="en-CA" dirty="0">
              <a:ea typeface="Calibri"/>
              <a:cs typeface="Calibri"/>
            </a:endParaRPr>
          </a:p>
          <a:p>
            <a:pPr marL="171450" indent="-171450">
              <a:buFont typeface="Arial" panose="020B0604020202020204" pitchFamily="34" charset="0"/>
              <a:buChar char="•"/>
            </a:pPr>
            <a:r>
              <a:rPr lang="en-CA" dirty="0">
                <a:ea typeface="Calibri"/>
                <a:cs typeface="Calibri"/>
              </a:rPr>
              <a:t>These patients may convert to CPB if PAH, pulmonary fibrosis, high PA pressures or if surgical visualization is an issue and the heart needs to be decompressed by allowing the blood to drain into the CPB reservoir</a:t>
            </a:r>
          </a:p>
          <a:p>
            <a:endParaRPr lang="en-CA" dirty="0">
              <a:ea typeface="Calibri"/>
              <a:cs typeface="Calibri"/>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10</a:t>
            </a:fld>
            <a:endParaRPr lang="en-US"/>
          </a:p>
        </p:txBody>
      </p:sp>
    </p:spTree>
    <p:extLst>
      <p:ext uri="{BB962C8B-B14F-4D97-AF65-F5344CB8AC3E}">
        <p14:creationId xmlns:p14="http://schemas.microsoft.com/office/powerpoint/2010/main" val="141765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Peripheral cannulation of the femoral artery sends </a:t>
            </a:r>
            <a:r>
              <a:rPr lang="en-CA" dirty="0" smtClean="0"/>
              <a:t>ECMO</a:t>
            </a:r>
            <a:r>
              <a:rPr lang="en-CA" dirty="0"/>
              <a:t> blood in the retrograde direction to native blood </a:t>
            </a:r>
            <a:r>
              <a:rPr lang="en-CA" dirty="0" smtClean="0"/>
              <a:t>flow</a:t>
            </a:r>
          </a:p>
          <a:p>
            <a:pPr marL="171450" indent="-171450">
              <a:buFont typeface="Arial" panose="020B0604020202020204" pitchFamily="34" charset="0"/>
              <a:buChar char="•"/>
            </a:pPr>
            <a:r>
              <a:rPr lang="en-CA" dirty="0" smtClean="0"/>
              <a:t>This </a:t>
            </a:r>
            <a:r>
              <a:rPr lang="en-CA" dirty="0"/>
              <a:t>can increase LV afterload and thereby O2 </a:t>
            </a:r>
            <a:r>
              <a:rPr lang="en-CA" dirty="0" smtClean="0"/>
              <a:t>demand</a:t>
            </a:r>
            <a:endParaRPr lang="en-US" dirty="0"/>
          </a:p>
          <a:p>
            <a:pPr marL="171450" indent="-171450">
              <a:buFont typeface="Arial" panose="020B0604020202020204" pitchFamily="34" charset="0"/>
              <a:buChar char="•"/>
            </a:pPr>
            <a:r>
              <a:rPr lang="en-CA" dirty="0"/>
              <a:t>Blood that is ejected from the LV antegrade into the aorta admixes with the flow from the </a:t>
            </a:r>
            <a:r>
              <a:rPr lang="en-CA" dirty="0" smtClean="0"/>
              <a:t>ECMO (mixing</a:t>
            </a:r>
            <a:r>
              <a:rPr lang="en-CA" baseline="0" dirty="0" smtClean="0"/>
              <a:t> cloud)</a:t>
            </a:r>
            <a:endParaRPr lang="en-US" dirty="0">
              <a:ea typeface="Calibri"/>
              <a:cs typeface="Calibri"/>
            </a:endParaRPr>
          </a:p>
          <a:p>
            <a:pPr marL="171450" indent="-171450">
              <a:buFont typeface="Arial" panose="020B0604020202020204" pitchFamily="34" charset="0"/>
              <a:buChar char="•"/>
            </a:pPr>
            <a:r>
              <a:rPr lang="en-US" dirty="0"/>
              <a:t>There is risk of lower limb ischemia in smaller sized patients if the femoral cannula occludes the femoral </a:t>
            </a:r>
            <a:r>
              <a:rPr lang="en-US" dirty="0" smtClean="0"/>
              <a:t>artery</a:t>
            </a:r>
            <a:endParaRPr lang="en-US" dirty="0">
              <a:ea typeface="Calibri"/>
              <a:cs typeface="Calibri"/>
            </a:endParaRPr>
          </a:p>
          <a:p>
            <a:pPr marL="171450" indent="-171450">
              <a:buFont typeface="Arial" panose="020B0604020202020204" pitchFamily="34" charset="0"/>
              <a:buChar char="•"/>
            </a:pPr>
            <a:r>
              <a:rPr lang="en-US" dirty="0"/>
              <a:t>This occlusion can drastically reduce distal perfusion to the </a:t>
            </a:r>
            <a:r>
              <a:rPr lang="en-US" dirty="0" smtClean="0"/>
              <a:t>legs</a:t>
            </a:r>
            <a:endParaRPr lang="en-US" dirty="0">
              <a:cs typeface="Calibri"/>
            </a:endParaRPr>
          </a:p>
          <a:p>
            <a:pPr marL="171450" indent="-171450">
              <a:buFont typeface="Arial" panose="020B0604020202020204" pitchFamily="34" charset="0"/>
              <a:buChar char="•"/>
            </a:pPr>
            <a:r>
              <a:rPr lang="en-US" dirty="0"/>
              <a:t>To avoid ischemic damage and possible future amputation, an 8F distal limb perfusion cannula is inserted in the opposite direction to send blood flow to the lower </a:t>
            </a:r>
            <a:r>
              <a:rPr lang="en-US" dirty="0" smtClean="0"/>
              <a:t>leg</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11</a:t>
            </a:fld>
            <a:endParaRPr lang="en-US"/>
          </a:p>
        </p:txBody>
      </p:sp>
    </p:spTree>
    <p:extLst>
      <p:ext uri="{BB962C8B-B14F-4D97-AF65-F5344CB8AC3E}">
        <p14:creationId xmlns:p14="http://schemas.microsoft.com/office/powerpoint/2010/main" val="43479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ECMO can be very complex, there are many considerations to keep in mind while managing these patients</a:t>
            </a:r>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12</a:t>
            </a:fld>
            <a:endParaRPr lang="en-US"/>
          </a:p>
        </p:txBody>
      </p:sp>
    </p:spTree>
    <p:extLst>
      <p:ext uri="{BB962C8B-B14F-4D97-AF65-F5344CB8AC3E}">
        <p14:creationId xmlns:p14="http://schemas.microsoft.com/office/powerpoint/2010/main" val="122435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ea typeface="Calibri"/>
                <a:cs typeface="Calibri"/>
              </a:rPr>
              <a:t>Considerations for the layout of the room include additional equipment and </a:t>
            </a:r>
            <a:r>
              <a:rPr lang="en-CA" dirty="0" smtClean="0">
                <a:ea typeface="Calibri"/>
                <a:cs typeface="Calibri"/>
              </a:rPr>
              <a:t>personnel;</a:t>
            </a:r>
            <a:r>
              <a:rPr lang="en-CA" baseline="0" dirty="0" smtClean="0">
                <a:ea typeface="Calibri"/>
                <a:cs typeface="Calibri"/>
              </a:rPr>
              <a:t> t</a:t>
            </a:r>
            <a:r>
              <a:rPr lang="en-CA" dirty="0" smtClean="0">
                <a:ea typeface="Calibri"/>
                <a:cs typeface="Calibri"/>
              </a:rPr>
              <a:t>his </a:t>
            </a:r>
            <a:r>
              <a:rPr lang="en-CA" dirty="0">
                <a:ea typeface="Calibri"/>
                <a:cs typeface="Calibri"/>
              </a:rPr>
              <a:t>figure shows a standardized set up for trauma ECMO </a:t>
            </a:r>
            <a:r>
              <a:rPr lang="en-CA" dirty="0" smtClean="0">
                <a:ea typeface="Calibri"/>
                <a:cs typeface="Calibri"/>
              </a:rPr>
              <a:t>initiation</a:t>
            </a:r>
            <a:endParaRPr lang="en-CA" dirty="0"/>
          </a:p>
          <a:p>
            <a:pPr marL="171450" indent="-171450">
              <a:buFont typeface="Arial" panose="020B0604020202020204" pitchFamily="34" charset="0"/>
              <a:buChar char="•"/>
            </a:pPr>
            <a:r>
              <a:rPr lang="en-CA" dirty="0" smtClean="0"/>
              <a:t>Concern </a:t>
            </a:r>
            <a:r>
              <a:rPr lang="en-CA" dirty="0"/>
              <a:t>of </a:t>
            </a:r>
            <a:r>
              <a:rPr lang="en-CA" dirty="0" smtClean="0"/>
              <a:t>differential </a:t>
            </a:r>
            <a:r>
              <a:rPr lang="en-CA" dirty="0"/>
              <a:t>hypoxia for peripherally cannulated VA patients (does not occur with central cannulation</a:t>
            </a:r>
            <a:r>
              <a:rPr lang="en-CA" dirty="0" smtClean="0"/>
              <a:t>)</a:t>
            </a:r>
            <a:endParaRPr lang="en-CA" dirty="0">
              <a:ea typeface="Calibri" panose="020F0502020204030204"/>
              <a:cs typeface="Calibri" panose="020F0502020204030204"/>
            </a:endParaRPr>
          </a:p>
          <a:p>
            <a:pPr marL="171450" indent="-171450">
              <a:buFont typeface="Arial" panose="020B0604020202020204" pitchFamily="34" charset="0"/>
              <a:buChar char="•"/>
            </a:pPr>
            <a:r>
              <a:rPr lang="en-CA" dirty="0" smtClean="0"/>
              <a:t>Changes</a:t>
            </a:r>
            <a:r>
              <a:rPr lang="en-CA" dirty="0"/>
              <a:t> in CO and </a:t>
            </a:r>
            <a:r>
              <a:rPr lang="en-CA" dirty="0" smtClean="0"/>
              <a:t>ECMO</a:t>
            </a:r>
            <a:r>
              <a:rPr lang="en-CA" dirty="0"/>
              <a:t> flow will change where the blood mixes in the aorta</a:t>
            </a:r>
            <a:endParaRPr lang="en-CA" dirty="0">
              <a:ea typeface="Calibri"/>
              <a:cs typeface="Calibri"/>
            </a:endParaRPr>
          </a:p>
          <a:p>
            <a:pPr marL="171450" indent="-171450">
              <a:buFont typeface="Arial" panose="020B0604020202020204" pitchFamily="34" charset="0"/>
              <a:buChar char="•"/>
            </a:pPr>
            <a:r>
              <a:rPr lang="en-CA" dirty="0"/>
              <a:t>There is risk of poor cerebral/upper extremity perfusion depending on meeting of retrograde ECMO flow with native antegrade </a:t>
            </a:r>
            <a:r>
              <a:rPr lang="en-CA" dirty="0" smtClean="0"/>
              <a:t>flow</a:t>
            </a:r>
            <a:endParaRPr lang="en-US" dirty="0">
              <a:ea typeface="Calibri"/>
              <a:cs typeface="Calibri"/>
            </a:endParaRPr>
          </a:p>
          <a:p>
            <a:pPr marL="171450" indent="-171450">
              <a:buFont typeface="Arial" panose="020B0604020202020204" pitchFamily="34" charset="0"/>
              <a:buChar char="•"/>
            </a:pPr>
            <a:r>
              <a:rPr lang="en-CA" dirty="0"/>
              <a:t>The </a:t>
            </a:r>
            <a:r>
              <a:rPr lang="en-CA" dirty="0" smtClean="0"/>
              <a:t>R radial arterial </a:t>
            </a:r>
            <a:r>
              <a:rPr lang="en-CA" dirty="0"/>
              <a:t>line, flowing from the right brachiocephalic, is from the proximal aorta and accurately reflects cerebral </a:t>
            </a:r>
            <a:r>
              <a:rPr lang="en-CA" dirty="0" smtClean="0"/>
              <a:t>perfusion</a:t>
            </a:r>
            <a:endParaRPr lang="en-CA" dirty="0">
              <a:cs typeface="Calibri"/>
            </a:endParaRPr>
          </a:p>
          <a:p>
            <a:pPr marL="171450" indent="-171450">
              <a:buFont typeface="Arial" panose="020B0604020202020204" pitchFamily="34" charset="0"/>
              <a:buChar char="•"/>
            </a:pPr>
            <a:r>
              <a:rPr lang="en-CA" dirty="0">
                <a:cs typeface="Calibri"/>
              </a:rPr>
              <a:t>Ensure a group and screen is completed and </a:t>
            </a:r>
            <a:r>
              <a:rPr lang="en-CA" dirty="0" smtClean="0">
                <a:cs typeface="Calibri"/>
              </a:rPr>
              <a:t>XM </a:t>
            </a:r>
            <a:r>
              <a:rPr lang="en-CA" dirty="0">
                <a:cs typeface="Calibri"/>
              </a:rPr>
              <a:t>blood is in the fridge before the procedure starts</a:t>
            </a:r>
            <a:endParaRPr lang="en-CA" dirty="0">
              <a:ea typeface="Calibri"/>
              <a:cs typeface="Calibri"/>
            </a:endParaRPr>
          </a:p>
          <a:p>
            <a:endParaRPr lang="en-CA" dirty="0">
              <a:cs typeface="Calibri"/>
            </a:endParaRPr>
          </a:p>
          <a:p>
            <a:endParaRPr lang="en-CA" dirty="0">
              <a:cs typeface="Calibri"/>
            </a:endParaRPr>
          </a:p>
          <a:p>
            <a:endParaRPr lang="en-CA" dirty="0">
              <a:cs typeface="Calibri"/>
            </a:endParaRPr>
          </a:p>
          <a:p>
            <a:endParaRPr lang="en-CA" dirty="0">
              <a:cs typeface="Calibri"/>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13</a:t>
            </a:fld>
            <a:endParaRPr lang="en-US"/>
          </a:p>
        </p:txBody>
      </p:sp>
    </p:spTree>
    <p:extLst>
      <p:ext uri="{BB962C8B-B14F-4D97-AF65-F5344CB8AC3E}">
        <p14:creationId xmlns:p14="http://schemas.microsoft.com/office/powerpoint/2010/main" val="1201327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50 units/kg bolus – generally about </a:t>
            </a:r>
            <a:r>
              <a:rPr lang="en-US" dirty="0" smtClean="0"/>
              <a:t>3-5Ku </a:t>
            </a:r>
            <a:r>
              <a:rPr lang="en-US" dirty="0"/>
              <a:t>at cannulation</a:t>
            </a:r>
            <a:endParaRPr lang="en-US" dirty="0">
              <a:cs typeface="Calibri" panose="020F0502020204030204"/>
            </a:endParaRPr>
          </a:p>
          <a:p>
            <a:pPr marL="171450" indent="-171450">
              <a:buFont typeface="Arial" panose="020B0604020202020204" pitchFamily="34" charset="0"/>
              <a:buChar char="•"/>
            </a:pPr>
            <a:r>
              <a:rPr lang="en-US" dirty="0"/>
              <a:t>During cannulation, there can be static blood in the </a:t>
            </a:r>
            <a:r>
              <a:rPr lang="en-US" dirty="0" smtClean="0"/>
              <a:t>cannulas</a:t>
            </a:r>
            <a:r>
              <a:rPr lang="en-US" baseline="0" dirty="0" smtClean="0"/>
              <a:t> </a:t>
            </a:r>
            <a:r>
              <a:rPr lang="en-US" baseline="0" dirty="0" smtClean="0">
                <a:sym typeface="Wingdings" panose="05000000000000000000" pitchFamily="2" charset="2"/>
              </a:rPr>
              <a:t> t</a:t>
            </a:r>
            <a:r>
              <a:rPr lang="en-US" dirty="0" smtClean="0"/>
              <a:t>his </a:t>
            </a:r>
            <a:r>
              <a:rPr lang="en-US" dirty="0"/>
              <a:t>creates risk of clotting if inadequately </a:t>
            </a:r>
            <a:r>
              <a:rPr lang="en-US" dirty="0" smtClean="0"/>
              <a:t>heparinized</a:t>
            </a:r>
            <a:endParaRPr lang="en-US" dirty="0">
              <a:cs typeface="Calibri"/>
            </a:endParaRPr>
          </a:p>
          <a:p>
            <a:pPr marL="171450" indent="-171450">
              <a:buFont typeface="Arial" panose="020B0604020202020204" pitchFamily="34" charset="0"/>
              <a:buChar char="•"/>
            </a:pPr>
            <a:r>
              <a:rPr lang="en-US" dirty="0"/>
              <a:t>ACTs will be checked q30min, </a:t>
            </a:r>
            <a:r>
              <a:rPr lang="en-US" dirty="0" err="1"/>
              <a:t>redosing</a:t>
            </a:r>
            <a:r>
              <a:rPr lang="en-US" dirty="0"/>
              <a:t> 1-2k as necessary to target </a:t>
            </a:r>
            <a:r>
              <a:rPr lang="en-US" dirty="0" smtClean="0"/>
              <a:t>180-220s</a:t>
            </a:r>
            <a:endParaRPr lang="en-US" dirty="0">
              <a:cs typeface="Calibri"/>
            </a:endParaRPr>
          </a:p>
          <a:p>
            <a:pPr marL="171450" indent="-171450">
              <a:buFont typeface="Arial" panose="020B0604020202020204" pitchFamily="34" charset="0"/>
              <a:buChar char="•"/>
            </a:pPr>
            <a:r>
              <a:rPr lang="en-US" dirty="0" smtClean="0"/>
              <a:t>Management </a:t>
            </a:r>
            <a:r>
              <a:rPr lang="en-US" dirty="0"/>
              <a:t>of systemic anticoagulation immediately before and during surgery should be decided on a case-by-case basis by the surgery, anesthesiology, and intensive care unit (ICU) teams, and should be influenced by the type of ECMO (VA versus VV), the cannulation scheme (central versus peripheral), the patient’s perceived thrombotic risk, and the anticipated risk of bleeding during the surgical </a:t>
            </a:r>
            <a:r>
              <a:rPr lang="en-US" dirty="0" smtClean="0"/>
              <a:t>procedure</a:t>
            </a:r>
            <a:endParaRPr lang="en-US" dirty="0">
              <a:ea typeface="Calibri"/>
              <a:cs typeface="Calibri"/>
            </a:endParaRPr>
          </a:p>
          <a:p>
            <a:pPr marL="171450" indent="-171450">
              <a:buChar char="-"/>
            </a:pPr>
            <a:endParaRPr lang="en-US" dirty="0">
              <a:ea typeface="Calibri" panose="020F0502020204030204"/>
              <a:cs typeface="+mn-lt"/>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14</a:t>
            </a:fld>
            <a:endParaRPr lang="en-US"/>
          </a:p>
        </p:txBody>
      </p:sp>
    </p:spTree>
    <p:extLst>
      <p:ext uri="{BB962C8B-B14F-4D97-AF65-F5344CB8AC3E}">
        <p14:creationId xmlns:p14="http://schemas.microsoft.com/office/powerpoint/2010/main" val="1551363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Vascular </a:t>
            </a:r>
            <a:r>
              <a:rPr lang="en-US" b="1" dirty="0"/>
              <a:t>Injury</a:t>
            </a:r>
            <a:endParaRPr lang="en-US" dirty="0"/>
          </a:p>
          <a:p>
            <a:pPr marL="171450" indent="-171450">
              <a:buFont typeface="Arial" panose="020B0604020202020204" pitchFamily="34" charset="0"/>
              <a:buChar char="•"/>
            </a:pPr>
            <a:r>
              <a:rPr lang="en-US" dirty="0"/>
              <a:t>This may happen at the time of cannulation or mid case if there is a lot of manipulation with the aortic </a:t>
            </a:r>
            <a:r>
              <a:rPr lang="en-US" dirty="0" smtClean="0"/>
              <a:t>cannula</a:t>
            </a:r>
            <a:endParaRPr lang="en-US" dirty="0">
              <a:ea typeface="Calibri"/>
              <a:cs typeface="Calibri"/>
            </a:endParaRPr>
          </a:p>
          <a:p>
            <a:pPr marL="171450" indent="-171450">
              <a:buFont typeface="Arial" panose="020B0604020202020204" pitchFamily="34" charset="0"/>
              <a:buChar char="•"/>
            </a:pPr>
            <a:r>
              <a:rPr lang="en-US" dirty="0"/>
              <a:t>TEE guidance will be used when cannulating and we will flush the circuit to the patient before initiating </a:t>
            </a:r>
            <a:r>
              <a:rPr lang="en-US" dirty="0" smtClean="0"/>
              <a:t>ECMO</a:t>
            </a:r>
            <a:endParaRPr lang="en-US" dirty="0">
              <a:ea typeface="Calibri"/>
              <a:cs typeface="Calibri"/>
            </a:endParaRPr>
          </a:p>
          <a:p>
            <a:pPr marL="171450" indent="-171450">
              <a:buFont typeface="Arial" panose="020B0604020202020204" pitchFamily="34" charset="0"/>
              <a:buChar char="•"/>
            </a:pPr>
            <a:r>
              <a:rPr lang="en-US" dirty="0"/>
              <a:t>Having the cannulas well secured after cannulation will reduce the chances that surgical manipulation of the lines doesn’t cause </a:t>
            </a:r>
            <a:r>
              <a:rPr lang="en-US" dirty="0" smtClean="0"/>
              <a:t>dissection</a:t>
            </a:r>
            <a:endParaRPr lang="en-US" dirty="0">
              <a:ea typeface="Calibri"/>
              <a:cs typeface="Calibri"/>
            </a:endParaRPr>
          </a:p>
          <a:p>
            <a:pPr marL="171450" indent="-171450">
              <a:buFont typeface="Arial" panose="020B0604020202020204" pitchFamily="34" charset="0"/>
              <a:buChar char="•"/>
            </a:pPr>
            <a:r>
              <a:rPr lang="en-US" dirty="0"/>
              <a:t>Be cautious accessing the ETT or things under the drapes, as this manipulation may also contribute to potential </a:t>
            </a:r>
            <a:r>
              <a:rPr lang="en-US" dirty="0" smtClean="0"/>
              <a:t>dissection</a:t>
            </a:r>
            <a:endParaRPr lang="en-US" dirty="0">
              <a:ea typeface="Calibri"/>
              <a:cs typeface="Calibri"/>
            </a:endParaRPr>
          </a:p>
          <a:p>
            <a:pPr marL="171450" indent="-171450">
              <a:buFont typeface="Arial" panose="020B0604020202020204" pitchFamily="34" charset="0"/>
              <a:buChar char="•"/>
            </a:pPr>
            <a:r>
              <a:rPr lang="en-US" dirty="0"/>
              <a:t>Conversion to CPB if dissection is noted as vascular repair is </a:t>
            </a:r>
            <a:r>
              <a:rPr lang="en-US" dirty="0" smtClean="0"/>
              <a:t>needed</a:t>
            </a:r>
            <a:endParaRPr lang="en-US" dirty="0">
              <a:cs typeface="Calibri"/>
            </a:endParaRPr>
          </a:p>
          <a:p>
            <a:endParaRPr lang="en-US" dirty="0"/>
          </a:p>
          <a:p>
            <a:r>
              <a:rPr lang="en-US" dirty="0"/>
              <a:t>If </a:t>
            </a:r>
            <a:r>
              <a:rPr lang="en-US" b="1" dirty="0"/>
              <a:t>chatter</a:t>
            </a:r>
            <a:r>
              <a:rPr lang="en-US" dirty="0"/>
              <a:t> is seen the suction pressure at the access cannula exceeds venous </a:t>
            </a:r>
            <a:r>
              <a:rPr lang="en-US" dirty="0" smtClean="0"/>
              <a:t>return</a:t>
            </a:r>
            <a:endParaRPr lang="en-US" dirty="0">
              <a:cs typeface="Calibri"/>
            </a:endParaRPr>
          </a:p>
          <a:p>
            <a:pPr marL="171450" indent="-171450">
              <a:buFont typeface="Arial" panose="020B0604020202020204" pitchFamily="34" charset="0"/>
              <a:buChar char="•"/>
            </a:pPr>
            <a:r>
              <a:rPr lang="en-US" dirty="0"/>
              <a:t>Inflow is interrupted due to partial or complete occlusion of the venous cannula inlet ports by the collapsible venous </a:t>
            </a:r>
            <a:r>
              <a:rPr lang="en-US" dirty="0" smtClean="0"/>
              <a:t>walls</a:t>
            </a:r>
            <a:endParaRPr lang="en-US" dirty="0">
              <a:cs typeface="Calibri"/>
            </a:endParaRPr>
          </a:p>
          <a:p>
            <a:pPr marL="171450" indent="-171450">
              <a:buFont typeface="Arial" panose="020B0604020202020204" pitchFamily="34" charset="0"/>
              <a:buChar char="•"/>
            </a:pPr>
            <a:r>
              <a:rPr lang="en-US" dirty="0" smtClean="0"/>
              <a:t>After </a:t>
            </a:r>
            <a:r>
              <a:rPr lang="en-US" dirty="0"/>
              <a:t>a few seconds, ongoing venous return creates enough pressure to open the vein fully and the cannula ports reopen to function once </a:t>
            </a:r>
            <a:r>
              <a:rPr lang="en-US" dirty="0" smtClean="0"/>
              <a:t>more</a:t>
            </a:r>
            <a:endParaRPr lang="en-US" dirty="0">
              <a:cs typeface="Calibri"/>
            </a:endParaRPr>
          </a:p>
          <a:p>
            <a:pPr marL="171450" indent="-171450">
              <a:buFont typeface="Arial" panose="020B0604020202020204" pitchFamily="34" charset="0"/>
              <a:buChar char="•"/>
            </a:pPr>
            <a:r>
              <a:rPr lang="en-US" dirty="0" smtClean="0"/>
              <a:t>This </a:t>
            </a:r>
            <a:r>
              <a:rPr lang="en-US" dirty="0"/>
              <a:t>cycle repeats itself resulting in unstable, fluctuating ECMO flows (shown in L/min on the ECMO console) despite a stable pump speed </a:t>
            </a:r>
            <a:r>
              <a:rPr lang="en-US" dirty="0" smtClean="0"/>
              <a:t>(RPMs)</a:t>
            </a:r>
            <a:endParaRPr lang="en-US" dirty="0">
              <a:cs typeface="Calibri"/>
            </a:endParaRPr>
          </a:p>
          <a:p>
            <a:pPr marL="171450" indent="-171450">
              <a:buFont typeface="Arial" panose="020B0604020202020204" pitchFamily="34" charset="0"/>
              <a:buChar char="•"/>
            </a:pPr>
            <a:r>
              <a:rPr lang="en-US" dirty="0" smtClean="0"/>
              <a:t>In </a:t>
            </a:r>
            <a:r>
              <a:rPr lang="en-US" dirty="0"/>
              <a:t>addition to inadequate perfusion, there is risk of circuit clots during periods of reduced </a:t>
            </a:r>
            <a:r>
              <a:rPr lang="en-US" dirty="0" smtClean="0"/>
              <a:t>flow</a:t>
            </a:r>
            <a:endParaRPr lang="en-US" dirty="0">
              <a:cs typeface="Calibri"/>
            </a:endParaRPr>
          </a:p>
          <a:p>
            <a:pPr marL="171450" indent="-171450">
              <a:buFont typeface="Arial" panose="020B0604020202020204" pitchFamily="34" charset="0"/>
              <a:buChar char="•"/>
            </a:pPr>
            <a:r>
              <a:rPr lang="en-US" dirty="0" smtClean="0"/>
              <a:t>Perfusion </a:t>
            </a:r>
            <a:r>
              <a:rPr lang="en-US" dirty="0"/>
              <a:t>will first attempt to mitigate by decreasing </a:t>
            </a:r>
            <a:r>
              <a:rPr lang="en-US" dirty="0" smtClean="0"/>
              <a:t>RPMs </a:t>
            </a:r>
            <a:r>
              <a:rPr lang="en-US" dirty="0"/>
              <a:t>on the pump, and thus reduce the negative </a:t>
            </a:r>
            <a:r>
              <a:rPr lang="en-US" dirty="0" smtClean="0"/>
              <a:t>pressure</a:t>
            </a:r>
            <a:r>
              <a:rPr lang="en-US" dirty="0"/>
              <a:t>  </a:t>
            </a:r>
            <a:endParaRPr lang="en-US" dirty="0">
              <a:cs typeface="Calibri"/>
            </a:endParaRPr>
          </a:p>
          <a:p>
            <a:pPr marL="171450" indent="-171450">
              <a:buFont typeface="Arial" panose="020B0604020202020204" pitchFamily="34" charset="0"/>
              <a:buChar char="•"/>
            </a:pPr>
            <a:r>
              <a:rPr lang="en-US" dirty="0" smtClean="0"/>
              <a:t>It’s </a:t>
            </a:r>
            <a:r>
              <a:rPr lang="en-US" dirty="0"/>
              <a:t>a temporary fix, and if chatter persists we may ask anesthesia to give </a:t>
            </a:r>
            <a:r>
              <a:rPr lang="en-US" dirty="0" smtClean="0"/>
              <a:t>volume</a:t>
            </a:r>
          </a:p>
          <a:p>
            <a:pPr marL="171450" indent="-171450">
              <a:buFont typeface="Arial" panose="020B0604020202020204" pitchFamily="34" charset="0"/>
              <a:buChar char="•"/>
            </a:pPr>
            <a:r>
              <a:rPr lang="en-US" dirty="0" smtClean="0"/>
              <a:t>Your </a:t>
            </a:r>
            <a:r>
              <a:rPr lang="en-US" dirty="0"/>
              <a:t>role when we ask this is knowing what form of volume replacement to give: PRBC, albumin, </a:t>
            </a:r>
            <a:r>
              <a:rPr lang="en-US" dirty="0" smtClean="0"/>
              <a:t>Plasmalyte, </a:t>
            </a:r>
            <a:r>
              <a:rPr lang="en-US" dirty="0"/>
              <a:t>etc.</a:t>
            </a:r>
            <a:endParaRPr lang="en-US" dirty="0">
              <a:cs typeface="Calibri"/>
            </a:endParaRPr>
          </a:p>
          <a:p>
            <a:pPr marL="171450" indent="-171450">
              <a:buFont typeface="Arial" panose="020B0604020202020204" pitchFamily="34" charset="0"/>
              <a:buChar char="•"/>
            </a:pPr>
            <a:r>
              <a:rPr lang="en-US" dirty="0"/>
              <a:t>The common causes of chatter we see are </a:t>
            </a:r>
            <a:r>
              <a:rPr lang="en-US" dirty="0" smtClean="0"/>
              <a:t>hypovolemia</a:t>
            </a:r>
            <a:r>
              <a:rPr lang="en-US" dirty="0"/>
              <a:t>/ hemorrhage, poorly situated access cannula (too low), excessive pump speed </a:t>
            </a:r>
            <a:r>
              <a:rPr lang="en-US" dirty="0" smtClean="0"/>
              <a:t>(RPMs), </a:t>
            </a:r>
            <a:r>
              <a:rPr lang="en-US" dirty="0"/>
              <a:t>patient </a:t>
            </a:r>
            <a:r>
              <a:rPr lang="en-US" dirty="0" smtClean="0"/>
              <a:t>coughing/straining</a:t>
            </a:r>
            <a:r>
              <a:rPr lang="en-US" dirty="0"/>
              <a:t>, or patient position (i.e. an obese patient on their side)</a:t>
            </a:r>
            <a:endParaRPr lang="en-US" dirty="0">
              <a:cs typeface="Calibri"/>
            </a:endParaRPr>
          </a:p>
          <a:p>
            <a:endParaRPr lang="en-US" dirty="0"/>
          </a:p>
          <a:p>
            <a:r>
              <a:rPr lang="en-US" b="1" dirty="0" smtClean="0"/>
              <a:t>Recirculation</a:t>
            </a:r>
            <a:endParaRPr lang="en-US" b="0" dirty="0" smtClean="0"/>
          </a:p>
          <a:p>
            <a:pPr marL="171450" indent="-171450">
              <a:buFont typeface="Arial" panose="020B0604020202020204" pitchFamily="34" charset="0"/>
              <a:buChar char="•"/>
            </a:pPr>
            <a:r>
              <a:rPr lang="en-US" dirty="0" smtClean="0"/>
              <a:t>Occurs </a:t>
            </a:r>
            <a:r>
              <a:rPr lang="en-US" dirty="0"/>
              <a:t>with VV </a:t>
            </a:r>
            <a:r>
              <a:rPr lang="en-US" dirty="0" smtClean="0"/>
              <a:t>ECMO</a:t>
            </a:r>
            <a:r>
              <a:rPr lang="en-US" dirty="0"/>
              <a:t> patients only and is suggested by high SvO2 (&gt;80%) </a:t>
            </a:r>
            <a:r>
              <a:rPr lang="en-US" dirty="0" smtClean="0"/>
              <a:t>occurring </a:t>
            </a:r>
            <a:r>
              <a:rPr lang="en-US" dirty="0"/>
              <a:t>when the cannulas are situated too close together </a:t>
            </a:r>
            <a:r>
              <a:rPr lang="en-US" u="sng" dirty="0"/>
              <a:t>or when the pump flow exceeds the cardiac output</a:t>
            </a:r>
            <a:r>
              <a:rPr lang="en-US" dirty="0"/>
              <a:t> </a:t>
            </a:r>
            <a:endParaRPr lang="en-US" dirty="0">
              <a:cs typeface="Calibri"/>
            </a:endParaRPr>
          </a:p>
          <a:p>
            <a:pPr marL="171450" indent="-171450">
              <a:buFont typeface="Arial" panose="020B0604020202020204" pitchFamily="34" charset="0"/>
              <a:buChar char="•"/>
            </a:pPr>
            <a:r>
              <a:rPr lang="en-US" dirty="0"/>
              <a:t>Flow from the return cannula enters the access cannula, rather than being distributed to the </a:t>
            </a:r>
            <a:r>
              <a:rPr lang="en-US" dirty="0" smtClean="0"/>
              <a:t>patient</a:t>
            </a:r>
            <a:endParaRPr lang="en-US" dirty="0">
              <a:cs typeface="Calibri" panose="020F0502020204030204"/>
            </a:endParaRPr>
          </a:p>
          <a:p>
            <a:pPr marL="171450" indent="-171450">
              <a:buFont typeface="Arial" panose="020B0604020202020204" pitchFamily="34" charset="0"/>
              <a:buChar char="•"/>
            </a:pPr>
            <a:r>
              <a:rPr lang="en-US" dirty="0">
                <a:cs typeface="Calibri" panose="020F0502020204030204"/>
              </a:rPr>
              <a:t>We can reduce the RPM to see if that helps reduce the amount of blood drawn back into the </a:t>
            </a:r>
            <a:r>
              <a:rPr lang="en-US" dirty="0" smtClean="0">
                <a:cs typeface="Calibri"/>
              </a:rPr>
              <a:t>ECMO </a:t>
            </a:r>
            <a:r>
              <a:rPr lang="en-US" dirty="0">
                <a:cs typeface="Calibri"/>
              </a:rPr>
              <a:t>circuit for a temporary fix, however if the patient is requiring more flow to adequately support their disease process, w</a:t>
            </a:r>
            <a:r>
              <a:rPr lang="en-US" dirty="0"/>
              <a:t>e may ask you to check cannula positions on the TEE, specifically the position of tips or to assess for any dynamic changes in their cardiac </a:t>
            </a:r>
            <a:r>
              <a:rPr lang="en-US" dirty="0" smtClean="0"/>
              <a:t>output</a:t>
            </a:r>
            <a:endParaRPr lang="en-US" dirty="0">
              <a:cs typeface="Calibri"/>
            </a:endParaRPr>
          </a:p>
          <a:p>
            <a:endParaRPr lang="en-US" dirty="0"/>
          </a:p>
          <a:p>
            <a:r>
              <a:rPr lang="en-US" dirty="0"/>
              <a:t>In the instances of </a:t>
            </a:r>
            <a:r>
              <a:rPr lang="en-US" b="1" dirty="0"/>
              <a:t>circuit clot or pump failure </a:t>
            </a:r>
            <a:r>
              <a:rPr lang="en-US" dirty="0"/>
              <a:t>– we will be trouble shooting </a:t>
            </a:r>
            <a:r>
              <a:rPr lang="en-US" dirty="0" smtClean="0"/>
              <a:t>the ECMO</a:t>
            </a:r>
            <a:r>
              <a:rPr lang="en-US" dirty="0"/>
              <a:t> whether that be preparing for a circuit change or hand </a:t>
            </a:r>
            <a:r>
              <a:rPr lang="en-US" dirty="0" smtClean="0"/>
              <a:t>cranking</a:t>
            </a:r>
            <a:endParaRPr lang="en-US" dirty="0">
              <a:cs typeface="Calibri"/>
            </a:endParaRPr>
          </a:p>
          <a:p>
            <a:pPr marL="171450" indent="-171450">
              <a:buFont typeface="Arial" panose="020B0604020202020204" pitchFamily="34" charset="0"/>
              <a:buChar char="•"/>
            </a:pPr>
            <a:r>
              <a:rPr lang="en-US" dirty="0"/>
              <a:t>In this time, especially if we are “off” </a:t>
            </a:r>
            <a:r>
              <a:rPr lang="en-US" dirty="0" smtClean="0"/>
              <a:t>ECMO,</a:t>
            </a:r>
            <a:r>
              <a:rPr lang="en-US" dirty="0"/>
              <a:t>  Anesthesia is needed to fully support the patient with full ventilation, </a:t>
            </a:r>
            <a:r>
              <a:rPr lang="en-US" dirty="0" err="1"/>
              <a:t>pressors</a:t>
            </a:r>
            <a:r>
              <a:rPr lang="en-US" dirty="0"/>
              <a:t>/inotropes, volume etc. </a:t>
            </a:r>
            <a:endParaRPr lang="en-US" dirty="0" smtClean="0"/>
          </a:p>
          <a:p>
            <a:pPr marL="171450" indent="-171450">
              <a:buFont typeface="Arial" panose="020B0604020202020204" pitchFamily="34" charset="0"/>
              <a:buChar char="•"/>
            </a:pPr>
            <a:r>
              <a:rPr lang="en-US" dirty="0" smtClean="0"/>
              <a:t>The </a:t>
            </a:r>
            <a:r>
              <a:rPr lang="en-US" dirty="0"/>
              <a:t>anesthesiologist should be prepared to support the patient’s hemodynamics and respiratory function if a pump failure occurs</a:t>
            </a:r>
            <a:endParaRPr lang="en-US" dirty="0">
              <a:cs typeface="Calibri"/>
            </a:endParaRPr>
          </a:p>
          <a:p>
            <a:endParaRPr lang="en-US" dirty="0"/>
          </a:p>
          <a:p>
            <a:r>
              <a:rPr lang="en-US" b="1" dirty="0"/>
              <a:t>Cannula dislodgement</a:t>
            </a:r>
            <a:endParaRPr lang="en-US" dirty="0"/>
          </a:p>
          <a:p>
            <a:pPr marL="171450" indent="-171450">
              <a:buFont typeface="Arial" panose="020B0604020202020204" pitchFamily="34" charset="0"/>
              <a:buChar char="•"/>
            </a:pPr>
            <a:r>
              <a:rPr lang="en-US" dirty="0"/>
              <a:t>We do our best to observe that the cannulas are well secured once </a:t>
            </a:r>
            <a:r>
              <a:rPr lang="en-US" dirty="0" smtClean="0"/>
              <a:t>placed,</a:t>
            </a:r>
            <a:r>
              <a:rPr lang="en-US" baseline="0" dirty="0" smtClean="0"/>
              <a:t> a</a:t>
            </a:r>
            <a:r>
              <a:rPr lang="en-US" dirty="0" smtClean="0"/>
              <a:t>ccidental </a:t>
            </a:r>
            <a:r>
              <a:rPr lang="en-US" dirty="0"/>
              <a:t>cannula dislodgement can still </a:t>
            </a:r>
            <a:r>
              <a:rPr lang="en-US" dirty="0" smtClean="0"/>
              <a:t>happen</a:t>
            </a:r>
            <a:endParaRPr lang="en-US" dirty="0">
              <a:cs typeface="Calibri"/>
            </a:endParaRPr>
          </a:p>
          <a:p>
            <a:pPr marL="171450" indent="-171450">
              <a:buFont typeface="Arial" panose="020B0604020202020204" pitchFamily="34" charset="0"/>
              <a:buChar char="•"/>
            </a:pPr>
            <a:r>
              <a:rPr lang="en-US" dirty="0"/>
              <a:t>Perfusion should be made aware if the patient  or the bed needs to be repositioned so we can watch the lines</a:t>
            </a:r>
            <a:endParaRPr lang="en-US" dirty="0">
              <a:cs typeface="Calibri"/>
            </a:endParaRPr>
          </a:p>
          <a:p>
            <a:pPr marL="171450" indent="-171450">
              <a:buFont typeface="Arial" panose="020B0604020202020204" pitchFamily="34" charset="0"/>
              <a:buChar char="•"/>
            </a:pPr>
            <a:r>
              <a:rPr lang="en-US" dirty="0"/>
              <a:t>If the cannula does come dislodged, we will clamp the </a:t>
            </a:r>
            <a:r>
              <a:rPr lang="en-US" dirty="0" smtClean="0"/>
              <a:t>ECMO</a:t>
            </a:r>
            <a:r>
              <a:rPr lang="en-US" dirty="0"/>
              <a:t> lines to avoid air entrainment or exsanguination and full support by anesthesia is needed as we will </a:t>
            </a:r>
            <a:r>
              <a:rPr lang="en-US" dirty="0" smtClean="0"/>
              <a:t>be “off” ECMO </a:t>
            </a:r>
            <a:r>
              <a:rPr lang="en-US" dirty="0"/>
              <a:t>until the cannulas are replaced and we can re-initiate </a:t>
            </a:r>
            <a:r>
              <a:rPr lang="en-US" dirty="0" smtClean="0"/>
              <a:t>support</a:t>
            </a:r>
            <a:r>
              <a:rPr lang="en-US" dirty="0"/>
              <a:t> </a:t>
            </a:r>
            <a:endParaRPr lang="en-US" dirty="0">
              <a:cs typeface="Calibri"/>
            </a:endParaRPr>
          </a:p>
          <a:p>
            <a:pPr>
              <a:lnSpc>
                <a:spcPct val="90000"/>
              </a:lnSpc>
              <a:spcBef>
                <a:spcPts val="1000"/>
              </a:spcBef>
            </a:pPr>
            <a:endParaRPr lang="en-CA" dirty="0">
              <a:ea typeface="Calibri" panose="020F0502020204030204"/>
              <a:cs typeface="Calibri"/>
            </a:endParaRPr>
          </a:p>
          <a:p>
            <a:pPr>
              <a:lnSpc>
                <a:spcPct val="90000"/>
              </a:lnSpc>
              <a:spcBef>
                <a:spcPts val="1000"/>
              </a:spcBef>
            </a:pPr>
            <a:r>
              <a:rPr lang="en-CA" b="1" dirty="0"/>
              <a:t>Cannot handle </a:t>
            </a:r>
            <a:r>
              <a:rPr lang="en-CA" b="1" dirty="0" smtClean="0"/>
              <a:t>air</a:t>
            </a:r>
          </a:p>
          <a:p>
            <a:pPr marL="171450" indent="-171450">
              <a:lnSpc>
                <a:spcPct val="90000"/>
              </a:lnSpc>
              <a:spcBef>
                <a:spcPts val="1000"/>
              </a:spcBef>
              <a:buFont typeface="Arial" panose="020B0604020202020204" pitchFamily="34" charset="0"/>
              <a:buChar char="•"/>
            </a:pPr>
            <a:r>
              <a:rPr lang="en-CA" dirty="0" smtClean="0"/>
              <a:t>If </a:t>
            </a:r>
            <a:r>
              <a:rPr lang="en-CA" dirty="0"/>
              <a:t>a new central line is being inserted, let us know so we can turn down the flow on the circuit </a:t>
            </a:r>
            <a:r>
              <a:rPr lang="en-CA" dirty="0" smtClean="0"/>
              <a:t>temporarily</a:t>
            </a:r>
          </a:p>
          <a:p>
            <a:pPr marL="171450" indent="-171450">
              <a:lnSpc>
                <a:spcPct val="90000"/>
              </a:lnSpc>
              <a:spcBef>
                <a:spcPts val="1000"/>
              </a:spcBef>
              <a:buFont typeface="Arial" panose="020B0604020202020204" pitchFamily="34" charset="0"/>
              <a:buChar char="•"/>
            </a:pPr>
            <a:r>
              <a:rPr lang="en-CA" dirty="0" smtClean="0"/>
              <a:t>Be </a:t>
            </a:r>
            <a:r>
              <a:rPr lang="en-CA" dirty="0"/>
              <a:t>mindful accessing venous central lines – </a:t>
            </a:r>
            <a:r>
              <a:rPr lang="en-US" dirty="0"/>
              <a:t> open central line ports may entrain gross air into the </a:t>
            </a:r>
            <a:r>
              <a:rPr lang="en-US" dirty="0" smtClean="0"/>
              <a:t>ECMO </a:t>
            </a:r>
            <a:r>
              <a:rPr lang="en-US" dirty="0"/>
              <a:t>circuit due to the high negative pressure </a:t>
            </a:r>
            <a:r>
              <a:rPr lang="en-US" dirty="0" smtClean="0"/>
              <a:t>draw</a:t>
            </a:r>
          </a:p>
          <a:p>
            <a:pPr marL="171450" indent="-171450">
              <a:lnSpc>
                <a:spcPct val="90000"/>
              </a:lnSpc>
              <a:spcBef>
                <a:spcPts val="1000"/>
              </a:spcBef>
              <a:buFont typeface="Arial" panose="020B0604020202020204" pitchFamily="34" charset="0"/>
              <a:buChar char="•"/>
            </a:pPr>
            <a:endParaRPr lang="en-US" dirty="0" smtClean="0">
              <a:cs typeface="Calibri"/>
            </a:endParaRPr>
          </a:p>
          <a:p>
            <a:pPr marL="0" indent="0">
              <a:lnSpc>
                <a:spcPct val="90000"/>
              </a:lnSpc>
              <a:spcBef>
                <a:spcPts val="1000"/>
              </a:spcBef>
              <a:buFont typeface="Arial" panose="020B0604020202020204" pitchFamily="34" charset="0"/>
              <a:buNone/>
            </a:pPr>
            <a:r>
              <a:rPr lang="en-US" b="1" dirty="0" smtClean="0">
                <a:cs typeface="Calibri"/>
              </a:rPr>
              <a:t>Limb ischemia</a:t>
            </a:r>
          </a:p>
          <a:p>
            <a:pPr marL="171450" indent="-171450">
              <a:lnSpc>
                <a:spcPct val="90000"/>
              </a:lnSpc>
              <a:spcBef>
                <a:spcPts val="1000"/>
              </a:spcBef>
              <a:buFont typeface="Arial" panose="020B0604020202020204" pitchFamily="34" charset="0"/>
              <a:buChar char="•"/>
            </a:pPr>
            <a:r>
              <a:rPr lang="en-US" b="0" dirty="0" smtClean="0">
                <a:cs typeface="Calibri"/>
              </a:rPr>
              <a:t>As mentioned,</a:t>
            </a:r>
            <a:r>
              <a:rPr lang="en-US" b="0" baseline="0" dirty="0" smtClean="0">
                <a:cs typeface="Calibri"/>
              </a:rPr>
              <a:t> </a:t>
            </a:r>
            <a:r>
              <a:rPr lang="en-US" b="0" baseline="0" dirty="0" err="1" smtClean="0">
                <a:cs typeface="Calibri"/>
              </a:rPr>
              <a:t>femorally</a:t>
            </a:r>
            <a:r>
              <a:rPr lang="en-US" b="0" baseline="0" dirty="0" smtClean="0">
                <a:cs typeface="Calibri"/>
              </a:rPr>
              <a:t> cannulated VA ECMO may cause poor/occlude distal limb perfusion</a:t>
            </a:r>
          </a:p>
          <a:p>
            <a:pPr marL="171450" indent="-171450">
              <a:lnSpc>
                <a:spcPct val="90000"/>
              </a:lnSpc>
              <a:spcBef>
                <a:spcPts val="1000"/>
              </a:spcBef>
              <a:buFont typeface="Arial" panose="020B0604020202020204" pitchFamily="34" charset="0"/>
              <a:buChar char="•"/>
            </a:pPr>
            <a:r>
              <a:rPr lang="en-US" b="0" baseline="0" dirty="0" smtClean="0">
                <a:cs typeface="Calibri"/>
              </a:rPr>
              <a:t>Monitor lower limbs for dusky coloration, poor capillary refill, loss of pulses</a:t>
            </a:r>
            <a:endParaRPr lang="en-US" b="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15</a:t>
            </a:fld>
            <a:endParaRPr lang="en-US"/>
          </a:p>
        </p:txBody>
      </p:sp>
    </p:spTree>
    <p:extLst>
      <p:ext uri="{BB962C8B-B14F-4D97-AF65-F5344CB8AC3E}">
        <p14:creationId xmlns:p14="http://schemas.microsoft.com/office/powerpoint/2010/main" val="131912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Attaching </a:t>
            </a:r>
            <a:r>
              <a:rPr lang="en-US" dirty="0"/>
              <a:t>the dialysis machine, or anything, to the ECMO circuit, creates excessive </a:t>
            </a:r>
            <a:r>
              <a:rPr lang="en-US" dirty="0" smtClean="0"/>
              <a:t>risk</a:t>
            </a:r>
          </a:p>
          <a:p>
            <a:pPr marL="171450" indent="-171450">
              <a:buFont typeface="Arial" panose="020B0604020202020204" pitchFamily="34" charset="0"/>
              <a:buChar char="•"/>
            </a:pPr>
            <a:r>
              <a:rPr lang="en-US" dirty="0" smtClean="0"/>
              <a:t>High </a:t>
            </a:r>
            <a:r>
              <a:rPr lang="en-US" dirty="0"/>
              <a:t>negative pressure means air entrapment is always a risk, and it will stop flow on the circuit </a:t>
            </a:r>
            <a:r>
              <a:rPr lang="en-US" dirty="0" smtClean="0"/>
              <a:t>immediately</a:t>
            </a:r>
          </a:p>
          <a:p>
            <a:pPr marL="171450" indent="-171450">
              <a:buFont typeface="Arial" panose="020B0604020202020204" pitchFamily="34" charset="0"/>
              <a:buChar char="•"/>
            </a:pPr>
            <a:r>
              <a:rPr lang="en-US" dirty="0" smtClean="0"/>
              <a:t>ECMO </a:t>
            </a:r>
            <a:r>
              <a:rPr lang="en-US" dirty="0"/>
              <a:t>access ports will always be under high pressure as they are all post </a:t>
            </a:r>
            <a:r>
              <a:rPr lang="en-US" dirty="0" smtClean="0"/>
              <a:t>pump/pre/post oxy</a:t>
            </a:r>
            <a:endParaRPr lang="en-US" dirty="0">
              <a:cs typeface="Calibri"/>
            </a:endParaRPr>
          </a:p>
          <a:p>
            <a:pPr marL="171450" indent="-171450">
              <a:buFont typeface="Arial" panose="020B0604020202020204" pitchFamily="34" charset="0"/>
              <a:buChar char="•"/>
            </a:pPr>
            <a:r>
              <a:rPr lang="en-US" dirty="0" smtClean="0"/>
              <a:t>Because </a:t>
            </a:r>
            <a:r>
              <a:rPr lang="en-US" dirty="0"/>
              <a:t>the </a:t>
            </a:r>
            <a:r>
              <a:rPr lang="en-US" dirty="0" smtClean="0"/>
              <a:t>ECMO </a:t>
            </a:r>
            <a:r>
              <a:rPr lang="en-US" dirty="0"/>
              <a:t>circuit has no reservoir unlike bypass, we are </a:t>
            </a:r>
            <a:r>
              <a:rPr lang="en-US" b="1" dirty="0"/>
              <a:t>unable to decompress the </a:t>
            </a:r>
            <a:r>
              <a:rPr lang="en-US" b="1" dirty="0" smtClean="0"/>
              <a:t>heart</a:t>
            </a:r>
            <a:endParaRPr lang="en-US" dirty="0">
              <a:ea typeface="Calibri"/>
              <a:cs typeface="Calibri"/>
            </a:endParaRPr>
          </a:p>
          <a:p>
            <a:pPr marL="171450" indent="-171450">
              <a:buFont typeface="Arial" panose="020B0604020202020204" pitchFamily="34" charset="0"/>
              <a:buChar char="•"/>
            </a:pPr>
            <a:r>
              <a:rPr lang="en-US" dirty="0"/>
              <a:t>Contributors to left ventricular distention include inadequate venous drainage, reduced myocardial contractility, increased ventricular afterload, and aortic insufficiency</a:t>
            </a:r>
            <a:endParaRPr lang="en-US" dirty="0">
              <a:ea typeface="Calibri" panose="020F0502020204030204"/>
              <a:cs typeface="Calibri" panose="020F0502020204030204"/>
            </a:endParaRPr>
          </a:p>
          <a:p>
            <a:pPr marL="171450" indent="-171450">
              <a:buFont typeface="Arial" panose="020B0604020202020204" pitchFamily="34" charset="0"/>
              <a:buChar char="•"/>
            </a:pPr>
            <a:r>
              <a:rPr lang="en-US" dirty="0" smtClean="0">
                <a:ea typeface="Calibri" panose="020F0502020204030204"/>
                <a:cs typeface="Calibri" panose="020F0502020204030204"/>
              </a:rPr>
              <a:t>Sequestration </a:t>
            </a:r>
            <a:r>
              <a:rPr lang="en-US" dirty="0">
                <a:ea typeface="Calibri" panose="020F0502020204030204"/>
                <a:cs typeface="Calibri" panose="020F0502020204030204"/>
              </a:rPr>
              <a:t>of some drugs into the circuit/ oxygenator </a:t>
            </a:r>
          </a:p>
          <a:p>
            <a:pPr marL="171450" indent="-171450">
              <a:buFont typeface="Arial" panose="020B0604020202020204" pitchFamily="34" charset="0"/>
              <a:buChar char="•"/>
            </a:pPr>
            <a:r>
              <a:rPr lang="en-US" dirty="0"/>
              <a:t>The volume of distribution is increased for most lipophilic anesthetic drugs, as the ECMO circuit adds approximately 800 to 1500 mL to the patient’s blood </a:t>
            </a:r>
            <a:r>
              <a:rPr lang="en-US" dirty="0" smtClean="0"/>
              <a:t>volume</a:t>
            </a:r>
          </a:p>
          <a:p>
            <a:pPr marL="171450" indent="-171450">
              <a:buFont typeface="Arial" panose="020B0604020202020204" pitchFamily="34" charset="0"/>
              <a:buChar char="•"/>
            </a:pPr>
            <a:r>
              <a:rPr lang="en-US" dirty="0" smtClean="0"/>
              <a:t>Highly </a:t>
            </a:r>
            <a:r>
              <a:rPr lang="en-US" dirty="0"/>
              <a:t>lipid-soluble and protein-bound drugs (most sedatives) have the most sequestration in the ECMO circuit and often require higher doses in ECMO </a:t>
            </a:r>
            <a:r>
              <a:rPr lang="en-US" dirty="0" smtClean="0"/>
              <a:t>patients</a:t>
            </a:r>
            <a:r>
              <a:rPr lang="en-US" baseline="0" dirty="0" smtClean="0"/>
              <a:t> – think Propofol, opioids, benzos</a:t>
            </a:r>
          </a:p>
          <a:p>
            <a:pPr marL="171450" indent="-171450">
              <a:buFont typeface="Arial" panose="020B0604020202020204" pitchFamily="34" charset="0"/>
              <a:buChar char="•"/>
            </a:pPr>
            <a:r>
              <a:rPr lang="en-US" dirty="0" smtClean="0"/>
              <a:t>The </a:t>
            </a:r>
            <a:r>
              <a:rPr lang="en-US" dirty="0"/>
              <a:t>principal mechanism accounting for drug sequestration is adsorption onto artificial surfaces in the ECMO circuit, and sequestration is proportional to circuit surface area</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16</a:t>
            </a:fld>
            <a:endParaRPr lang="en-US"/>
          </a:p>
        </p:txBody>
      </p:sp>
    </p:spTree>
    <p:extLst>
      <p:ext uri="{BB962C8B-B14F-4D97-AF65-F5344CB8AC3E}">
        <p14:creationId xmlns:p14="http://schemas.microsoft.com/office/powerpoint/2010/main" val="2598319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VV wean: </a:t>
            </a:r>
            <a:r>
              <a:rPr lang="en-CA" dirty="0" smtClean="0"/>
              <a:t>percutaneous </a:t>
            </a:r>
            <a:r>
              <a:rPr lang="en-CA" dirty="0"/>
              <a:t>cannulation of the venous system does not generally require vascular </a:t>
            </a:r>
            <a:r>
              <a:rPr lang="en-CA" dirty="0" smtClean="0"/>
              <a:t>repair</a:t>
            </a:r>
          </a:p>
          <a:p>
            <a:pPr marL="171450" indent="-171450">
              <a:buFont typeface="Arial" panose="020B0604020202020204" pitchFamily="34" charset="0"/>
              <a:buChar char="•"/>
            </a:pPr>
            <a:r>
              <a:rPr lang="en-CA" dirty="0" smtClean="0"/>
              <a:t>Majority </a:t>
            </a:r>
            <a:r>
              <a:rPr lang="en-CA" dirty="0"/>
              <a:t>of the time VV wean and decannulation is done in the </a:t>
            </a:r>
            <a:r>
              <a:rPr lang="en-CA" dirty="0" smtClean="0"/>
              <a:t>ICU</a:t>
            </a:r>
          </a:p>
          <a:p>
            <a:pPr marL="171450" indent="-171450">
              <a:buFont typeface="Arial" panose="020B0604020202020204" pitchFamily="34" charset="0"/>
              <a:buChar char="•"/>
            </a:pPr>
            <a:r>
              <a:rPr lang="en-CA" dirty="0" smtClean="0"/>
              <a:t>The </a:t>
            </a:r>
            <a:r>
              <a:rPr lang="en-CA" dirty="0"/>
              <a:t>main point to take in for weaning VV patients is that we wean by </a:t>
            </a:r>
            <a:r>
              <a:rPr lang="en-CA" dirty="0" smtClean="0"/>
              <a:t>decreasing/turning </a:t>
            </a:r>
            <a:r>
              <a:rPr lang="en-CA" dirty="0"/>
              <a:t>off the gas source and just allowing the blood to circulate through the </a:t>
            </a:r>
            <a:r>
              <a:rPr lang="en-CA" dirty="0" smtClean="0"/>
              <a:t>ECMO </a:t>
            </a:r>
            <a:r>
              <a:rPr lang="en-CA" dirty="0"/>
              <a:t>as a </a:t>
            </a:r>
            <a:r>
              <a:rPr lang="en-CA" dirty="0" smtClean="0"/>
              <a:t>shunt, </a:t>
            </a:r>
            <a:r>
              <a:rPr lang="en-CA" dirty="0"/>
              <a:t>not contributing to gas </a:t>
            </a:r>
            <a:r>
              <a:rPr lang="en-CA" dirty="0" smtClean="0"/>
              <a:t>exchange</a:t>
            </a:r>
          </a:p>
          <a:p>
            <a:pPr marL="171450" indent="-171450">
              <a:buFont typeface="Arial" panose="020B0604020202020204" pitchFamily="34" charset="0"/>
              <a:buChar char="•"/>
            </a:pPr>
            <a:r>
              <a:rPr lang="en-CA" dirty="0" smtClean="0"/>
              <a:t>We </a:t>
            </a:r>
            <a:r>
              <a:rPr lang="en-CA" dirty="0"/>
              <a:t>are able to assess the patients native lung function with the support of the ventilator by drawing repeat </a:t>
            </a:r>
            <a:r>
              <a:rPr lang="en-CA" dirty="0" smtClean="0"/>
              <a:t>ABGs</a:t>
            </a:r>
          </a:p>
          <a:p>
            <a:pPr marL="171450" indent="-171450">
              <a:buFont typeface="Arial" panose="020B0604020202020204" pitchFamily="34" charset="0"/>
              <a:buChar char="•"/>
            </a:pPr>
            <a:r>
              <a:rPr lang="en-CA" dirty="0" smtClean="0"/>
              <a:t>The </a:t>
            </a:r>
            <a:r>
              <a:rPr lang="en-CA" dirty="0"/>
              <a:t>patient may be maintained overnight with sweep off and reassessed at rounds the following day for </a:t>
            </a:r>
            <a:r>
              <a:rPr lang="en-CA" dirty="0" smtClean="0"/>
              <a:t>decannulation</a:t>
            </a:r>
            <a:endParaRPr lang="en-CA" dirty="0"/>
          </a:p>
          <a:p>
            <a:pPr marL="171450" indent="-171450">
              <a:buFont typeface="Arial" panose="020B0604020202020204" pitchFamily="34" charset="0"/>
              <a:buChar char="•"/>
            </a:pPr>
            <a:r>
              <a:rPr lang="en-CA" i="1" dirty="0" smtClean="0"/>
              <a:t>FVT </a:t>
            </a:r>
            <a:r>
              <a:rPr lang="en-CA" i="1" dirty="0"/>
              <a:t>– RT adjusts/ optimizes</a:t>
            </a:r>
            <a:r>
              <a:rPr lang="en-CA" i="1" baseline="0" dirty="0"/>
              <a:t> oxygenation and ventilation while </a:t>
            </a:r>
            <a:r>
              <a:rPr lang="en-CA" i="1" dirty="0"/>
              <a:t>ECLS</a:t>
            </a:r>
            <a:r>
              <a:rPr lang="en-CA" i="1" baseline="0" dirty="0"/>
              <a:t> flow/ sweep/ FiO2 are maintained</a:t>
            </a:r>
            <a:endParaRPr lang="en-CA" i="1" baseline="0" dirty="0">
              <a:ea typeface="Calibri"/>
              <a:cs typeface="Calibri"/>
            </a:endParaRPr>
          </a:p>
          <a:p>
            <a:pPr marL="628650" lvl="1" indent="-171450">
              <a:buFont typeface="Arial" panose="020B0604020202020204" pitchFamily="34" charset="0"/>
              <a:buChar char="•"/>
            </a:pPr>
            <a:r>
              <a:rPr lang="en-CA" i="1" baseline="0" dirty="0" err="1"/>
              <a:t>Vt</a:t>
            </a:r>
            <a:r>
              <a:rPr lang="en-CA" i="1" baseline="0" dirty="0"/>
              <a:t> &lt; 6ml/kg</a:t>
            </a:r>
            <a:r>
              <a:rPr lang="en-CA" i="1" dirty="0"/>
              <a:t> </a:t>
            </a:r>
            <a:endParaRPr lang="en-CA" i="1" baseline="0" dirty="0">
              <a:cs typeface="Calibri"/>
            </a:endParaRPr>
          </a:p>
          <a:p>
            <a:pPr marL="628650" lvl="1" indent="-171450">
              <a:buFont typeface="Arial" panose="020B0604020202020204" pitchFamily="34" charset="0"/>
              <a:buChar char="•"/>
            </a:pPr>
            <a:r>
              <a:rPr lang="en-CA" i="1" baseline="0" dirty="0"/>
              <a:t>Optimal peep</a:t>
            </a:r>
            <a:endParaRPr lang="en-CA" i="1" baseline="0" dirty="0">
              <a:cs typeface="Calibri"/>
            </a:endParaRPr>
          </a:p>
          <a:p>
            <a:pPr marL="628650" lvl="1" indent="-171450">
              <a:buFont typeface="Arial" panose="020B0604020202020204" pitchFamily="34" charset="0"/>
              <a:buChar char="•"/>
            </a:pPr>
            <a:r>
              <a:rPr lang="en-CA" i="1" baseline="0" dirty="0"/>
              <a:t>Increase driving pressure on ventilator while maintaining Pplat &lt;30</a:t>
            </a:r>
            <a:endParaRPr lang="en-CA" i="1" baseline="0" dirty="0">
              <a:cs typeface="Calibri"/>
            </a:endParaRPr>
          </a:p>
          <a:p>
            <a:pPr marL="628650" lvl="1" indent="-171450">
              <a:buFont typeface="Arial" panose="020B0604020202020204" pitchFamily="34" charset="0"/>
              <a:buChar char="•"/>
            </a:pPr>
            <a:r>
              <a:rPr lang="en-CA" i="1" baseline="0" dirty="0"/>
              <a:t>FiO2 set to 30% or lowest possible to achieve SpO2 </a:t>
            </a:r>
            <a:r>
              <a:rPr lang="en-CA" i="1" dirty="0"/>
              <a:t>goal</a:t>
            </a:r>
            <a:r>
              <a:rPr lang="en-CA" i="1" baseline="0" dirty="0"/>
              <a:t>, ABG drawn after 5min as a baseline</a:t>
            </a:r>
            <a:endParaRPr lang="en-CA" i="1" baseline="0" dirty="0">
              <a:cs typeface="Calibri"/>
            </a:endParaRPr>
          </a:p>
          <a:p>
            <a:pPr marL="628650" lvl="1" indent="-171450">
              <a:buFont typeface="Arial" panose="020B0604020202020204" pitchFamily="34" charset="0"/>
              <a:buChar char="•"/>
            </a:pPr>
            <a:r>
              <a:rPr lang="en-CA" i="1" baseline="0" dirty="0"/>
              <a:t>FiO2 increased to 100%</a:t>
            </a:r>
            <a:endParaRPr lang="en-CA" i="1" baseline="0" dirty="0">
              <a:cs typeface="Calibri"/>
            </a:endParaRPr>
          </a:p>
          <a:p>
            <a:pPr marL="628650" lvl="1" indent="-171450">
              <a:buFont typeface="Arial" panose="020B0604020202020204" pitchFamily="34" charset="0"/>
              <a:buChar char="•"/>
            </a:pPr>
            <a:r>
              <a:rPr lang="en-CA" i="1" baseline="0" dirty="0"/>
              <a:t>FVT ABG should demonstrate a significant increased in PaO2 when adjusted from baseline to 100% and indicating their readiness to trial </a:t>
            </a:r>
            <a:r>
              <a:rPr lang="en-CA" i="1" baseline="0" dirty="0" smtClean="0"/>
              <a:t>off</a:t>
            </a:r>
            <a:endParaRPr lang="en-CA" dirty="0"/>
          </a:p>
          <a:p>
            <a:pPr marL="171450" indent="-171450">
              <a:buFont typeface="Arial" panose="020B0604020202020204" pitchFamily="34" charset="0"/>
              <a:buChar char="•"/>
            </a:pPr>
            <a:r>
              <a:rPr lang="en-CA" dirty="0"/>
              <a:t>VA wean: </a:t>
            </a:r>
            <a:r>
              <a:rPr lang="en-CA" dirty="0" smtClean="0"/>
              <a:t>because </a:t>
            </a:r>
            <a:r>
              <a:rPr lang="en-CA" dirty="0"/>
              <a:t>vascular repair is needed, VA decannulation is done in the OR</a:t>
            </a:r>
            <a:endParaRPr lang="en-CA" dirty="0">
              <a:cs typeface="Calibri"/>
            </a:endParaRPr>
          </a:p>
          <a:p>
            <a:pPr marL="171450" indent="-171450">
              <a:buFont typeface="Arial" panose="020B0604020202020204" pitchFamily="34" charset="0"/>
              <a:buChar char="•"/>
            </a:pPr>
            <a:r>
              <a:rPr lang="en-CA" dirty="0" smtClean="0">
                <a:ea typeface="Calibri"/>
                <a:cs typeface="Calibri"/>
              </a:rPr>
              <a:t>Confirm</a:t>
            </a:r>
            <a:r>
              <a:rPr lang="en-CA" baseline="0" dirty="0" smtClean="0">
                <a:ea typeface="Calibri"/>
                <a:cs typeface="Calibri"/>
              </a:rPr>
              <a:t> e</a:t>
            </a:r>
            <a:r>
              <a:rPr lang="en-CA" dirty="0" smtClean="0"/>
              <a:t>tiology </a:t>
            </a:r>
            <a:r>
              <a:rPr lang="en-CA" dirty="0"/>
              <a:t>of cardiac failure is compatible with myocardial </a:t>
            </a:r>
            <a:r>
              <a:rPr lang="en-CA" dirty="0" smtClean="0"/>
              <a:t>recovery</a:t>
            </a:r>
            <a:r>
              <a:rPr lang="en-CA" dirty="0" smtClean="0">
                <a:cs typeface="Calibri"/>
              </a:rPr>
              <a:t>,</a:t>
            </a:r>
            <a:r>
              <a:rPr lang="en-CA" baseline="0" dirty="0" smtClean="0">
                <a:cs typeface="Calibri"/>
              </a:rPr>
              <a:t> l</a:t>
            </a:r>
            <a:r>
              <a:rPr lang="en-CA" dirty="0" smtClean="0"/>
              <a:t>ow </a:t>
            </a:r>
            <a:r>
              <a:rPr lang="en-CA" dirty="0"/>
              <a:t>doses of inotropes/vasopressors with adequate MAP (&gt; 60 </a:t>
            </a:r>
            <a:r>
              <a:rPr lang="en-CA" dirty="0" smtClean="0"/>
              <a:t>mmHg),</a:t>
            </a:r>
            <a:r>
              <a:rPr lang="en-CA" baseline="0" dirty="0" smtClean="0"/>
              <a:t> m</a:t>
            </a:r>
            <a:r>
              <a:rPr lang="en-CA" dirty="0" smtClean="0"/>
              <a:t>ajor </a:t>
            </a:r>
            <a:r>
              <a:rPr lang="en-CA" dirty="0"/>
              <a:t>metabolic disturbances have </a:t>
            </a:r>
            <a:r>
              <a:rPr lang="en-CA" dirty="0" smtClean="0"/>
              <a:t>resolved</a:t>
            </a:r>
            <a:endParaRPr lang="en-CA" dirty="0">
              <a:ea typeface="Calibri" panose="020F0502020204030204"/>
              <a:cs typeface="Calibri" panose="020F0502020204030204"/>
            </a:endParaRPr>
          </a:p>
          <a:p>
            <a:pPr marL="171450" indent="-171450">
              <a:buFont typeface="Arial" panose="020B0604020202020204" pitchFamily="34" charset="0"/>
              <a:buChar char="•"/>
            </a:pPr>
            <a:r>
              <a:rPr lang="en-CA" dirty="0"/>
              <a:t>Consider indication for transition to VV ECMO support (P:F ratio &lt; 100</a:t>
            </a:r>
            <a:r>
              <a:rPr lang="en-CA" dirty="0" smtClean="0"/>
              <a:t>)</a:t>
            </a:r>
            <a:endParaRPr lang="en-CA" dirty="0"/>
          </a:p>
          <a:p>
            <a:pPr marL="171450" indent="-171450">
              <a:buFont typeface="Arial" panose="020B0604020202020204" pitchFamily="34" charset="0"/>
              <a:buChar char="•"/>
            </a:pPr>
            <a:r>
              <a:rPr lang="en-CA" baseline="0" dirty="0"/>
              <a:t>Heparin bolus to facilitate low flow </a:t>
            </a:r>
            <a:r>
              <a:rPr lang="en-CA" baseline="0" dirty="0" smtClean="0"/>
              <a:t>state/potential </a:t>
            </a:r>
            <a:r>
              <a:rPr lang="en-CA" baseline="0" dirty="0"/>
              <a:t>clamping of circuit</a:t>
            </a:r>
            <a:endParaRPr lang="en-CA" baseline="0" dirty="0">
              <a:cs typeface="Calibri"/>
            </a:endParaRPr>
          </a:p>
          <a:p>
            <a:pPr marL="171450" indent="-171450">
              <a:buFont typeface="Arial" panose="020B0604020202020204" pitchFamily="34" charset="0"/>
              <a:buChar char="•"/>
            </a:pPr>
            <a:r>
              <a:rPr lang="en-CA" baseline="0" dirty="0" smtClean="0"/>
              <a:t>Policy </a:t>
            </a:r>
            <a:r>
              <a:rPr lang="en-CA" baseline="0" dirty="0"/>
              <a:t>is to assess heart function at no lower than 1L/min ECLS flow</a:t>
            </a:r>
            <a:endParaRPr lang="en-CA" baseline="0" dirty="0">
              <a:cs typeface="Calibri"/>
            </a:endParaRPr>
          </a:p>
          <a:p>
            <a:pPr marL="171450" indent="-171450">
              <a:buFont typeface="Arial" panose="020B0604020202020204" pitchFamily="34" charset="0"/>
              <a:buChar char="•"/>
            </a:pPr>
            <a:r>
              <a:rPr lang="en-CA" baseline="0" dirty="0"/>
              <a:t>Patient is monitored for rises in filling pressures, elevated lactate, hypoxemia, decreased SvO2, LV/RV </a:t>
            </a:r>
            <a:r>
              <a:rPr lang="en-CA" baseline="0" dirty="0" err="1"/>
              <a:t>dysfxn</a:t>
            </a:r>
            <a:r>
              <a:rPr lang="en-CA" baseline="0" dirty="0"/>
              <a:t> on echo</a:t>
            </a:r>
            <a:endParaRPr lang="en-CA" baseline="0" dirty="0">
              <a:cs typeface="Calibri"/>
            </a:endParaRPr>
          </a:p>
          <a:p>
            <a:pPr marL="171450" indent="-171450">
              <a:buFont typeface="Arial" panose="020B0604020202020204" pitchFamily="34" charset="0"/>
              <a:buChar char="•"/>
            </a:pPr>
            <a:r>
              <a:rPr lang="en-CA" baseline="0" dirty="0" smtClean="0"/>
              <a:t>VA </a:t>
            </a:r>
            <a:r>
              <a:rPr lang="en-CA" dirty="0"/>
              <a:t>hemodynamic values to consider for decannulation</a:t>
            </a:r>
            <a:r>
              <a:rPr lang="en-CA" baseline="0" dirty="0"/>
              <a:t>:</a:t>
            </a:r>
            <a:endParaRPr lang="en-CA" baseline="0" dirty="0">
              <a:cs typeface="Calibri"/>
            </a:endParaRPr>
          </a:p>
          <a:p>
            <a:pPr marL="628650" lvl="1" indent="-171450">
              <a:buFont typeface="Arial" panose="020B0604020202020204" pitchFamily="34" charset="0"/>
              <a:buChar char="•"/>
            </a:pPr>
            <a:r>
              <a:rPr lang="en-CA" i="1" baseline="0" dirty="0" smtClean="0"/>
              <a:t>CI </a:t>
            </a:r>
            <a:r>
              <a:rPr lang="en-CA" i="1" baseline="0" dirty="0"/>
              <a:t>&gt;2.4L/min/m^2</a:t>
            </a:r>
            <a:endParaRPr lang="en-CA" i="1" baseline="0" dirty="0">
              <a:cs typeface="Calibri"/>
            </a:endParaRPr>
          </a:p>
          <a:p>
            <a:pPr marL="628650" lvl="1" indent="-171450">
              <a:buFont typeface="Arial" panose="020B0604020202020204" pitchFamily="34" charset="0"/>
              <a:buChar char="•"/>
            </a:pPr>
            <a:r>
              <a:rPr lang="en-CA" i="1" baseline="0" dirty="0"/>
              <a:t>MAP &gt;60mmHg</a:t>
            </a:r>
            <a:endParaRPr lang="en-CA" i="1" baseline="0" dirty="0">
              <a:cs typeface="Calibri"/>
            </a:endParaRPr>
          </a:p>
          <a:p>
            <a:pPr marL="628650" lvl="1" indent="-171450">
              <a:buFont typeface="Arial" panose="020B0604020202020204" pitchFamily="34" charset="0"/>
              <a:buChar char="•"/>
            </a:pPr>
            <a:r>
              <a:rPr lang="en-CA" i="1" baseline="0" dirty="0"/>
              <a:t>LVEF &gt;20-25%</a:t>
            </a:r>
            <a:endParaRPr lang="en-CA" i="1" baseline="0" dirty="0">
              <a:cs typeface="Calibri"/>
            </a:endParaRPr>
          </a:p>
          <a:p>
            <a:pPr marL="628650" lvl="1" indent="-171450">
              <a:buFont typeface="Arial" panose="020B0604020202020204" pitchFamily="34" charset="0"/>
              <a:buChar char="•"/>
            </a:pPr>
            <a:r>
              <a:rPr lang="en-CA" i="1" baseline="0" dirty="0"/>
              <a:t>Aortic VTI &gt;10cm</a:t>
            </a:r>
            <a:endParaRPr lang="en-CA" i="1" baseline="0" dirty="0">
              <a:cs typeface="Calibri"/>
            </a:endParaRPr>
          </a:p>
          <a:p>
            <a:pPr marL="628650" lvl="1" indent="-171450">
              <a:buFont typeface="Arial" panose="020B0604020202020204" pitchFamily="34" charset="0"/>
              <a:buChar char="•"/>
            </a:pPr>
            <a:r>
              <a:rPr lang="en-CA" i="1" baseline="0" dirty="0"/>
              <a:t>Mitral TDSa &gt;6cm/s</a:t>
            </a:r>
            <a:endParaRPr lang="en-CA" i="1" baseline="0" dirty="0">
              <a:ea typeface="Calibri"/>
              <a:cs typeface="Calibri"/>
            </a:endParaRPr>
          </a:p>
          <a:p>
            <a:pPr marL="171450" lvl="0" indent="-171450">
              <a:buFont typeface="Arial" panose="020B0604020202020204" pitchFamily="34" charset="0"/>
              <a:buChar char="•"/>
            </a:pPr>
            <a:r>
              <a:rPr lang="en-CA" dirty="0" smtClean="0">
                <a:cs typeface="Calibri"/>
              </a:rPr>
              <a:t>If </a:t>
            </a:r>
            <a:r>
              <a:rPr lang="en-CA" dirty="0">
                <a:cs typeface="Calibri"/>
              </a:rPr>
              <a:t>wean trial successful, the patient will be </a:t>
            </a:r>
            <a:r>
              <a:rPr lang="en-CA" dirty="0" err="1">
                <a:cs typeface="Calibri"/>
              </a:rPr>
              <a:t>decannulated</a:t>
            </a:r>
            <a:r>
              <a:rPr lang="en-CA" dirty="0">
                <a:cs typeface="Calibri"/>
              </a:rPr>
              <a:t> with vascular repair before </a:t>
            </a:r>
            <a:r>
              <a:rPr lang="en-CA" dirty="0" smtClean="0">
                <a:cs typeface="Calibri"/>
              </a:rPr>
              <a:t>closing</a:t>
            </a:r>
            <a:endParaRPr lang="en-CA" dirty="0"/>
          </a:p>
          <a:p>
            <a:pPr marL="171450" lvl="0" indent="-171450">
              <a:buFont typeface="Arial" panose="020B0604020202020204" pitchFamily="34" charset="0"/>
              <a:buChar char="•"/>
            </a:pPr>
            <a:r>
              <a:rPr lang="en-CA" dirty="0">
                <a:cs typeface="Calibri"/>
              </a:rPr>
              <a:t>If the circuit is initiated intraoperatively, our practice is to cell save and return it to the </a:t>
            </a:r>
            <a:r>
              <a:rPr lang="en-CA" dirty="0" smtClean="0">
                <a:cs typeface="Calibri"/>
              </a:rPr>
              <a:t>patient</a:t>
            </a:r>
          </a:p>
          <a:p>
            <a:pPr marL="628650" lvl="1" indent="-171450">
              <a:buFont typeface="Arial" panose="020B0604020202020204" pitchFamily="34" charset="0"/>
              <a:buChar char="•"/>
            </a:pPr>
            <a:r>
              <a:rPr lang="en-CA" dirty="0" smtClean="0">
                <a:cs typeface="Calibri"/>
              </a:rPr>
              <a:t>For </a:t>
            </a:r>
            <a:r>
              <a:rPr lang="en-CA" dirty="0">
                <a:cs typeface="Calibri"/>
              </a:rPr>
              <a:t>the long term ICU patients, we typically do not cell save the circuit due to risk of clot </a:t>
            </a:r>
            <a:r>
              <a:rPr lang="en-CA" dirty="0" smtClean="0">
                <a:cs typeface="Calibri"/>
              </a:rPr>
              <a:t>formation</a:t>
            </a:r>
            <a:endParaRPr lang="en-CA" dirty="0">
              <a:ea typeface="Calibri"/>
              <a:cs typeface="Calibri"/>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17</a:t>
            </a:fld>
            <a:endParaRPr lang="en-US"/>
          </a:p>
        </p:txBody>
      </p:sp>
    </p:spTree>
    <p:extLst>
      <p:ext uri="{BB962C8B-B14F-4D97-AF65-F5344CB8AC3E}">
        <p14:creationId xmlns:p14="http://schemas.microsoft.com/office/powerpoint/2010/main" val="3045336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 copy of our weaning policy, we are happy to share this with you</a:t>
            </a:r>
          </a:p>
        </p:txBody>
      </p:sp>
      <p:sp>
        <p:nvSpPr>
          <p:cNvPr id="4" name="Slide Number Placeholder 3"/>
          <p:cNvSpPr>
            <a:spLocks noGrp="1"/>
          </p:cNvSpPr>
          <p:nvPr>
            <p:ph type="sldNum" sz="quarter" idx="5"/>
          </p:nvPr>
        </p:nvSpPr>
        <p:spPr/>
        <p:txBody>
          <a:bodyPr/>
          <a:lstStyle/>
          <a:p>
            <a:fld id="{658AEF73-3583-2840-A36F-B25D79D6FE3B}" type="slidenum">
              <a:rPr lang="en-US" smtClean="0"/>
              <a:t>18</a:t>
            </a:fld>
            <a:endParaRPr lang="en-US"/>
          </a:p>
        </p:txBody>
      </p:sp>
    </p:spTree>
    <p:extLst>
      <p:ext uri="{BB962C8B-B14F-4D97-AF65-F5344CB8AC3E}">
        <p14:creationId xmlns:p14="http://schemas.microsoft.com/office/powerpoint/2010/main" val="3490218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19</a:t>
            </a:fld>
            <a:endParaRPr lang="en-US"/>
          </a:p>
        </p:txBody>
      </p:sp>
    </p:spTree>
    <p:extLst>
      <p:ext uri="{BB962C8B-B14F-4D97-AF65-F5344CB8AC3E}">
        <p14:creationId xmlns:p14="http://schemas.microsoft.com/office/powerpoint/2010/main" val="107928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78076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Post arrest we may keep the patient slightly </a:t>
            </a:r>
            <a:r>
              <a:rPr lang="en-US" dirty="0" smtClean="0">
                <a:cs typeface="Calibri"/>
              </a:rPr>
              <a:t>cooler</a:t>
            </a:r>
            <a:endParaRPr lang="en-US" dirty="0">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20</a:t>
            </a:fld>
            <a:endParaRPr lang="en-US"/>
          </a:p>
        </p:txBody>
      </p:sp>
    </p:spTree>
    <p:extLst>
      <p:ext uri="{BB962C8B-B14F-4D97-AF65-F5344CB8AC3E}">
        <p14:creationId xmlns:p14="http://schemas.microsoft.com/office/powerpoint/2010/main" val="1576856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cs typeface="Calibri"/>
              </a:rPr>
              <a:t>Excluding</a:t>
            </a:r>
            <a:r>
              <a:rPr lang="en-US" baseline="0" dirty="0" smtClean="0">
                <a:cs typeface="Calibri"/>
              </a:rPr>
              <a:t> cardiac surgery and lung transplantation</a:t>
            </a:r>
          </a:p>
          <a:p>
            <a:pPr marL="171450" indent="-171450">
              <a:buFont typeface="Arial" panose="020B0604020202020204" pitchFamily="34" charset="0"/>
              <a:buChar char="•"/>
            </a:pPr>
            <a:endParaRPr lang="en-US" dirty="0">
              <a:cs typeface="Calibri"/>
            </a:endParaRPr>
          </a:p>
          <a:p>
            <a:endParaRPr lang="en-US" dirty="0">
              <a:ea typeface="Calibri"/>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21</a:t>
            </a:fld>
            <a:endParaRPr lang="en-US"/>
          </a:p>
        </p:txBody>
      </p:sp>
    </p:spTree>
    <p:extLst>
      <p:ext uri="{BB962C8B-B14F-4D97-AF65-F5344CB8AC3E}">
        <p14:creationId xmlns:p14="http://schemas.microsoft.com/office/powerpoint/2010/main" val="17153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ea typeface="Calibri"/>
                <a:cs typeface="Calibri"/>
              </a:rPr>
              <a:t>Even</a:t>
            </a:r>
            <a:r>
              <a:rPr lang="en-US" baseline="0" dirty="0" smtClean="0">
                <a:ea typeface="Calibri"/>
                <a:cs typeface="Calibri"/>
              </a:rPr>
              <a:t> if the patient is not cannulated intra-operatively for surgical support, many of our ICU patients require surgery while on ECMO</a:t>
            </a:r>
          </a:p>
          <a:p>
            <a:pPr marL="171450" indent="-171450">
              <a:buFont typeface="Arial" panose="020B0604020202020204" pitchFamily="34" charset="0"/>
              <a:buChar char="•"/>
            </a:pPr>
            <a:r>
              <a:rPr lang="en-US" baseline="0" dirty="0" smtClean="0">
                <a:ea typeface="Calibri"/>
                <a:cs typeface="Calibri"/>
              </a:rPr>
              <a:t>Variety of specialties, procedural considerations, always a team management approach</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22</a:t>
            </a:fld>
            <a:endParaRPr lang="en-US"/>
          </a:p>
        </p:txBody>
      </p:sp>
    </p:spTree>
    <p:extLst>
      <p:ext uri="{BB962C8B-B14F-4D97-AF65-F5344CB8AC3E}">
        <p14:creationId xmlns:p14="http://schemas.microsoft.com/office/powerpoint/2010/main" val="4009241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Overall ECMO statistics for our ICU patients</a:t>
            </a:r>
            <a:endParaRPr lang="en-US" dirty="0"/>
          </a:p>
        </p:txBody>
      </p:sp>
      <p:sp>
        <p:nvSpPr>
          <p:cNvPr id="4" name="Slide Number Placeholder 3"/>
          <p:cNvSpPr>
            <a:spLocks noGrp="1"/>
          </p:cNvSpPr>
          <p:nvPr>
            <p:ph type="sldNum" sz="quarter" idx="5"/>
          </p:nvPr>
        </p:nvSpPr>
        <p:spPr/>
        <p:txBody>
          <a:bodyPr/>
          <a:lstStyle/>
          <a:p>
            <a:fld id="{658AEF73-3583-2840-A36F-B25D79D6FE3B}" type="slidenum">
              <a:rPr lang="en-US" smtClean="0"/>
              <a:t>23</a:t>
            </a:fld>
            <a:endParaRPr lang="en-US"/>
          </a:p>
        </p:txBody>
      </p:sp>
    </p:spTree>
    <p:extLst>
      <p:ext uri="{BB962C8B-B14F-4D97-AF65-F5344CB8AC3E}">
        <p14:creationId xmlns:p14="http://schemas.microsoft.com/office/powerpoint/2010/main" val="2619417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24</a:t>
            </a:fld>
            <a:endParaRPr lang="en-US"/>
          </a:p>
        </p:txBody>
      </p:sp>
    </p:spTree>
    <p:extLst>
      <p:ext uri="{BB962C8B-B14F-4D97-AF65-F5344CB8AC3E}">
        <p14:creationId xmlns:p14="http://schemas.microsoft.com/office/powerpoint/2010/main" val="4215680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As the number of adult ECMO cases continues to grow, anesthesiologists will have an increasing role in their care in the operating room and in optimizing patient </a:t>
            </a:r>
            <a:r>
              <a:rPr lang="en-CA" dirty="0" smtClean="0"/>
              <a:t>outcomes</a:t>
            </a:r>
          </a:p>
          <a:p>
            <a:pPr marL="171450" indent="-171450">
              <a:buFont typeface="Arial" panose="020B0604020202020204" pitchFamily="34" charset="0"/>
              <a:buChar char="•"/>
            </a:pPr>
            <a:r>
              <a:rPr lang="en-CA" dirty="0" smtClean="0"/>
              <a:t>As</a:t>
            </a:r>
            <a:r>
              <a:rPr lang="en-CA" baseline="0" dirty="0" smtClean="0"/>
              <a:t> an ELSO platinum-designated program, we have a very robust team and only gain more experience and insight year over year</a:t>
            </a:r>
          </a:p>
        </p:txBody>
      </p:sp>
      <p:sp>
        <p:nvSpPr>
          <p:cNvPr id="4" name="Slide Number Placeholder 3"/>
          <p:cNvSpPr>
            <a:spLocks noGrp="1"/>
          </p:cNvSpPr>
          <p:nvPr>
            <p:ph type="sldNum" sz="quarter" idx="10"/>
          </p:nvPr>
        </p:nvSpPr>
        <p:spPr/>
        <p:txBody>
          <a:bodyPr/>
          <a:lstStyle/>
          <a:p>
            <a:fld id="{658AEF73-3583-2840-A36F-B25D79D6FE3B}" type="slidenum">
              <a:rPr lang="en-US" smtClean="0"/>
              <a:t>25</a:t>
            </a:fld>
            <a:endParaRPr lang="en-US"/>
          </a:p>
        </p:txBody>
      </p:sp>
    </p:spTree>
    <p:extLst>
      <p:ext uri="{BB962C8B-B14F-4D97-AF65-F5344CB8AC3E}">
        <p14:creationId xmlns:p14="http://schemas.microsoft.com/office/powerpoint/2010/main" val="126636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658AEF73-3583-2840-A36F-B25D79D6FE3B}" type="slidenum">
              <a:rPr lang="en-US" smtClean="0"/>
              <a:t>26</a:t>
            </a:fld>
            <a:endParaRPr lang="en-US"/>
          </a:p>
        </p:txBody>
      </p:sp>
    </p:spTree>
    <p:extLst>
      <p:ext uri="{BB962C8B-B14F-4D97-AF65-F5344CB8AC3E}">
        <p14:creationId xmlns:p14="http://schemas.microsoft.com/office/powerpoint/2010/main" val="286705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3</a:t>
            </a:fld>
            <a:endParaRPr lang="en-US"/>
          </a:p>
        </p:txBody>
      </p:sp>
    </p:spTree>
    <p:extLst>
      <p:ext uri="{BB962C8B-B14F-4D97-AF65-F5344CB8AC3E}">
        <p14:creationId xmlns:p14="http://schemas.microsoft.com/office/powerpoint/2010/main" val="131491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8AEF73-3583-2840-A36F-B25D79D6FE3B}" type="slidenum">
              <a:rPr lang="en-US" smtClean="0"/>
              <a:t>4</a:t>
            </a:fld>
            <a:endParaRPr lang="en-US"/>
          </a:p>
        </p:txBody>
      </p:sp>
    </p:spTree>
    <p:extLst>
      <p:ext uri="{BB962C8B-B14F-4D97-AF65-F5344CB8AC3E}">
        <p14:creationId xmlns:p14="http://schemas.microsoft.com/office/powerpoint/2010/main" val="109426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Deoxygenated</a:t>
            </a:r>
            <a:r>
              <a:rPr lang="en-CA" baseline="0" dirty="0" smtClean="0"/>
              <a:t> </a:t>
            </a:r>
            <a:r>
              <a:rPr lang="en-CA" baseline="0" dirty="0"/>
              <a:t>b</a:t>
            </a:r>
            <a:r>
              <a:rPr lang="en-CA" dirty="0"/>
              <a:t>lood</a:t>
            </a:r>
            <a:r>
              <a:rPr lang="en-CA" baseline="0" dirty="0"/>
              <a:t> is drawn through heparin coated tubing by a centrifugal pump, and then propelled out at the </a:t>
            </a:r>
            <a:r>
              <a:rPr lang="en-CA" dirty="0"/>
              <a:t>positive pressure outlet </a:t>
            </a:r>
            <a:r>
              <a:rPr lang="en-CA" baseline="0" dirty="0" smtClean="0"/>
              <a:t>to </a:t>
            </a:r>
            <a:r>
              <a:rPr lang="en-CA" baseline="0" dirty="0"/>
              <a:t>the oxygenator</a:t>
            </a:r>
            <a:r>
              <a:rPr lang="en-CA" dirty="0" smtClean="0"/>
              <a:t>.</a:t>
            </a:r>
            <a:endParaRPr lang="en-US" dirty="0">
              <a:ea typeface="Calibri"/>
              <a:cs typeface="Calibri"/>
            </a:endParaRPr>
          </a:p>
          <a:p>
            <a:pPr marL="171450" indent="-171450">
              <a:buFont typeface="Arial" panose="020B0604020202020204" pitchFamily="34" charset="0"/>
              <a:buChar char="•"/>
            </a:pPr>
            <a:r>
              <a:rPr lang="en-CA" dirty="0" smtClean="0"/>
              <a:t>By </a:t>
            </a:r>
            <a:r>
              <a:rPr lang="en-CA" dirty="0"/>
              <a:t>setting RPMs (the speed at which the centrifugal pump spins), a measured flow rate is </a:t>
            </a:r>
            <a:r>
              <a:rPr lang="en-CA" dirty="0" smtClean="0"/>
              <a:t>seen</a:t>
            </a:r>
            <a:endParaRPr lang="en-US" dirty="0"/>
          </a:p>
          <a:p>
            <a:pPr marL="171450" indent="-171450">
              <a:buFont typeface="Arial" panose="020B0604020202020204" pitchFamily="34" charset="0"/>
              <a:buChar char="•"/>
            </a:pPr>
            <a:r>
              <a:rPr lang="en-CA" dirty="0" smtClean="0"/>
              <a:t>These </a:t>
            </a:r>
            <a:r>
              <a:rPr lang="en-CA" dirty="0"/>
              <a:t>pumps are preload dependent and afterload sensitive, so changes in volume status and BP can dramatically affect how much flow (output) the circuit is providing to the </a:t>
            </a:r>
            <a:r>
              <a:rPr lang="en-CA" dirty="0" smtClean="0"/>
              <a:t>patient</a:t>
            </a:r>
            <a:endParaRPr lang="en-US" dirty="0">
              <a:cs typeface="Calibri"/>
            </a:endParaRPr>
          </a:p>
          <a:p>
            <a:pPr marL="171450" indent="-171450">
              <a:buFont typeface="Arial" panose="020B0604020202020204" pitchFamily="34" charset="0"/>
              <a:buChar char="•"/>
            </a:pPr>
            <a:r>
              <a:rPr lang="en-CA" baseline="0" dirty="0" smtClean="0"/>
              <a:t>The </a:t>
            </a:r>
            <a:r>
              <a:rPr lang="en-CA" baseline="0" dirty="0"/>
              <a:t>oxygenator provides a means of gas exchange where sweep is set in L/min and acts as CO2 clearance and FiO2 is set for </a:t>
            </a:r>
            <a:r>
              <a:rPr lang="en-CA" baseline="0" dirty="0" smtClean="0"/>
              <a:t>oxygenation</a:t>
            </a:r>
            <a:endParaRPr lang="en-CA" dirty="0">
              <a:cs typeface="Calibri" panose="020F0502020204030204"/>
            </a:endParaRPr>
          </a:p>
          <a:p>
            <a:pPr marL="171450" indent="-171450">
              <a:buFont typeface="Arial" panose="020B0604020202020204" pitchFamily="34" charset="0"/>
              <a:buChar char="•"/>
            </a:pPr>
            <a:r>
              <a:rPr lang="en-CA" baseline="0" dirty="0" smtClean="0"/>
              <a:t>A </a:t>
            </a:r>
            <a:r>
              <a:rPr lang="en-CA" baseline="0" dirty="0"/>
              <a:t>built in heat exchanger is incorporated in the oxygenator for temperature regulation</a:t>
            </a:r>
            <a:r>
              <a:rPr lang="en-CA" dirty="0"/>
              <a:t> when connected to the heater </a:t>
            </a:r>
            <a:r>
              <a:rPr lang="en-CA" dirty="0" smtClean="0"/>
              <a:t>unit</a:t>
            </a:r>
          </a:p>
          <a:p>
            <a:pPr marL="171450" indent="-171450">
              <a:buFont typeface="Arial" panose="020B0604020202020204" pitchFamily="34" charset="0"/>
              <a:buChar char="•"/>
            </a:pPr>
            <a:r>
              <a:rPr lang="en-CA" dirty="0" smtClean="0"/>
              <a:t>Oxygen</a:t>
            </a:r>
            <a:r>
              <a:rPr lang="en-CA" baseline="0" dirty="0" smtClean="0"/>
              <a:t> </a:t>
            </a:r>
            <a:r>
              <a:rPr lang="en-CA" dirty="0"/>
              <a:t>rich blood leaves the oxygenator and is returned to the </a:t>
            </a:r>
            <a:r>
              <a:rPr lang="en-CA" baseline="0" dirty="0"/>
              <a:t>patient via the return line and cannula</a:t>
            </a:r>
            <a:r>
              <a:rPr lang="en-CA" dirty="0"/>
              <a:t>, the modality </a:t>
            </a:r>
            <a:r>
              <a:rPr lang="en-CA" dirty="0" smtClean="0"/>
              <a:t>of ECMO determines </a:t>
            </a:r>
            <a:r>
              <a:rPr lang="en-CA" dirty="0"/>
              <a:t>what vessel this blood is returned into (arterial vs venous</a:t>
            </a:r>
            <a:r>
              <a:rPr lang="en-CA" dirty="0" smtClean="0"/>
              <a:t>)</a:t>
            </a:r>
            <a:endParaRPr lang="en-CA" dirty="0">
              <a:cs typeface="Calibri"/>
            </a:endParaRPr>
          </a:p>
          <a:p>
            <a:pPr marL="171450" indent="-171450">
              <a:buFont typeface="Arial" panose="020B0604020202020204" pitchFamily="34" charset="0"/>
              <a:buChar char="•"/>
            </a:pPr>
            <a:r>
              <a:rPr lang="en-CA" baseline="0" dirty="0" smtClean="0"/>
              <a:t>Plasmalyte </a:t>
            </a:r>
            <a:r>
              <a:rPr lang="en-CA" baseline="0" dirty="0"/>
              <a:t>is used to prime the circuit</a:t>
            </a:r>
            <a:r>
              <a:rPr lang="en-CA" dirty="0"/>
              <a:t> to ensure </a:t>
            </a:r>
            <a:r>
              <a:rPr lang="en-CA" dirty="0" smtClean="0"/>
              <a:t>an </a:t>
            </a:r>
            <a:r>
              <a:rPr lang="en-CA" dirty="0"/>
              <a:t>air free </a:t>
            </a:r>
            <a:r>
              <a:rPr lang="en-CA" dirty="0" smtClean="0"/>
              <a:t>connection</a:t>
            </a:r>
            <a:endParaRPr lang="en-CA" dirty="0">
              <a:cs typeface="Calibri"/>
            </a:endParaRPr>
          </a:p>
          <a:p>
            <a:pPr marL="171450" indent="-171450">
              <a:buFont typeface="Arial" panose="020B0604020202020204" pitchFamily="34" charset="0"/>
              <a:buChar char="•"/>
            </a:pPr>
            <a:r>
              <a:rPr lang="en-CA" dirty="0" smtClean="0"/>
              <a:t>We </a:t>
            </a:r>
            <a:r>
              <a:rPr lang="en-CA" dirty="0"/>
              <a:t>have the ability to monitor and control other variables on the circuit console such as access </a:t>
            </a:r>
            <a:r>
              <a:rPr lang="en-CA" dirty="0" smtClean="0"/>
              <a:t>pressure (</a:t>
            </a:r>
            <a:r>
              <a:rPr lang="en-CA" dirty="0"/>
              <a:t>C</a:t>
            </a:r>
            <a:r>
              <a:rPr lang="en-CA" dirty="0" smtClean="0"/>
              <a:t>ardiohelp</a:t>
            </a:r>
            <a:r>
              <a:rPr lang="en-CA" dirty="0"/>
              <a:t>), pre and post oxygenator pressures, and the ΔP or change in pressure across the oxygenator, temperature, alarms such as bubble </a:t>
            </a:r>
            <a:r>
              <a:rPr lang="en-CA" dirty="0" smtClean="0"/>
              <a:t>detection, etc.</a:t>
            </a:r>
            <a:endParaRPr lang="en-CA" dirty="0">
              <a:cs typeface="Calibri"/>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5</a:t>
            </a:fld>
            <a:endParaRPr lang="en-US"/>
          </a:p>
        </p:txBody>
      </p:sp>
    </p:spTree>
    <p:extLst>
      <p:ext uri="{BB962C8B-B14F-4D97-AF65-F5344CB8AC3E}">
        <p14:creationId xmlns:p14="http://schemas.microsoft.com/office/powerpoint/2010/main" val="364746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Blood is drained from and returned to the venous </a:t>
            </a:r>
            <a:r>
              <a:rPr lang="en-CA" dirty="0" smtClean="0"/>
              <a:t>circulation</a:t>
            </a:r>
            <a:endParaRPr lang="en-US" dirty="0"/>
          </a:p>
          <a:p>
            <a:pPr marL="171450" indent="-171450">
              <a:buFont typeface="Arial" panose="020B0604020202020204" pitchFamily="34" charset="0"/>
              <a:buChar char="•"/>
            </a:pPr>
            <a:r>
              <a:rPr lang="en-CA" dirty="0"/>
              <a:t>Does not provide hemodynamic </a:t>
            </a:r>
            <a:r>
              <a:rPr lang="en-CA" dirty="0" smtClean="0"/>
              <a:t>support</a:t>
            </a:r>
            <a:endParaRPr lang="en-CA" dirty="0"/>
          </a:p>
          <a:p>
            <a:pPr marL="171450" indent="-171450">
              <a:buFont typeface="Arial" panose="020B0604020202020204" pitchFamily="34" charset="0"/>
              <a:buChar char="•"/>
            </a:pPr>
            <a:r>
              <a:rPr lang="en-CA" dirty="0">
                <a:ea typeface="Calibri"/>
                <a:cs typeface="Calibri"/>
              </a:rPr>
              <a:t>VV </a:t>
            </a:r>
            <a:r>
              <a:rPr lang="en-CA" dirty="0" smtClean="0">
                <a:ea typeface="Calibri"/>
                <a:cs typeface="Calibri"/>
              </a:rPr>
              <a:t>ECMO </a:t>
            </a:r>
            <a:r>
              <a:rPr lang="en-CA" dirty="0">
                <a:ea typeface="Calibri"/>
                <a:cs typeface="Calibri"/>
              </a:rPr>
              <a:t>captures about 75% of the native cardiac output</a:t>
            </a:r>
          </a:p>
          <a:p>
            <a:pPr marL="171450" indent="-171450">
              <a:buFont typeface="Arial" panose="020B0604020202020204" pitchFamily="34" charset="0"/>
              <a:buChar char="•"/>
            </a:pPr>
            <a:r>
              <a:rPr lang="en-CA" dirty="0"/>
              <a:t>Goal is to rest the lungs and allow time for </a:t>
            </a:r>
            <a:r>
              <a:rPr lang="en-CA" dirty="0" smtClean="0"/>
              <a:t>healing</a:t>
            </a:r>
            <a:endParaRPr lang="en-CA" dirty="0">
              <a:cs typeface="Calibri" panose="020F0502020204030204"/>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6</a:t>
            </a:fld>
            <a:endParaRPr lang="en-US"/>
          </a:p>
        </p:txBody>
      </p:sp>
    </p:spTree>
    <p:extLst>
      <p:ext uri="{BB962C8B-B14F-4D97-AF65-F5344CB8AC3E}">
        <p14:creationId xmlns:p14="http://schemas.microsoft.com/office/powerpoint/2010/main" val="74312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Cannula</a:t>
            </a:r>
            <a:r>
              <a:rPr lang="en-CA" baseline="0" dirty="0"/>
              <a:t> configuration is </a:t>
            </a:r>
            <a:r>
              <a:rPr lang="en-CA" dirty="0"/>
              <a:t>FV</a:t>
            </a:r>
            <a:r>
              <a:rPr lang="en-CA" baseline="0" dirty="0"/>
              <a:t> </a:t>
            </a:r>
            <a:r>
              <a:rPr lang="en-CA" dirty="0" smtClean="0"/>
              <a:t>access</a:t>
            </a:r>
            <a:r>
              <a:rPr lang="en-CA" baseline="0" dirty="0" smtClean="0"/>
              <a:t>/RIJ</a:t>
            </a:r>
            <a:r>
              <a:rPr lang="en-CA" dirty="0" smtClean="0"/>
              <a:t> </a:t>
            </a:r>
            <a:r>
              <a:rPr lang="en-CA" dirty="0"/>
              <a:t>return</a:t>
            </a:r>
            <a:endParaRPr lang="en-CA" baseline="0" dirty="0"/>
          </a:p>
        </p:txBody>
      </p:sp>
      <p:sp>
        <p:nvSpPr>
          <p:cNvPr id="4" name="Slide Number Placeholder 3"/>
          <p:cNvSpPr>
            <a:spLocks noGrp="1"/>
          </p:cNvSpPr>
          <p:nvPr>
            <p:ph type="sldNum" sz="quarter" idx="10"/>
          </p:nvPr>
        </p:nvSpPr>
        <p:spPr/>
        <p:txBody>
          <a:bodyPr/>
          <a:lstStyle/>
          <a:p>
            <a:fld id="{658AEF73-3583-2840-A36F-B25D79D6FE3B}" type="slidenum">
              <a:rPr lang="en-US" smtClean="0"/>
              <a:t>7</a:t>
            </a:fld>
            <a:endParaRPr lang="en-US"/>
          </a:p>
        </p:txBody>
      </p:sp>
    </p:spTree>
    <p:extLst>
      <p:ext uri="{BB962C8B-B14F-4D97-AF65-F5344CB8AC3E}">
        <p14:creationId xmlns:p14="http://schemas.microsoft.com/office/powerpoint/2010/main" val="427886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RIJ </a:t>
            </a:r>
            <a:r>
              <a:rPr lang="en-CA" dirty="0"/>
              <a:t>insertion</a:t>
            </a:r>
          </a:p>
          <a:p>
            <a:pPr marL="171450" indent="-171450">
              <a:buFont typeface="Arial" panose="020B0604020202020204" pitchFamily="34" charset="0"/>
              <a:buChar char="•"/>
            </a:pPr>
            <a:r>
              <a:rPr lang="en-CA" dirty="0">
                <a:ea typeface="Calibri"/>
                <a:cs typeface="Calibri"/>
              </a:rPr>
              <a:t>One lumen drains deoxygenated blood from SVC + IVC</a:t>
            </a:r>
          </a:p>
          <a:p>
            <a:pPr marL="171450" indent="-171450">
              <a:buFont typeface="Arial" panose="020B0604020202020204" pitchFamily="34" charset="0"/>
              <a:buChar char="•"/>
            </a:pPr>
            <a:r>
              <a:rPr lang="en-CA" dirty="0">
                <a:ea typeface="Calibri"/>
                <a:cs typeface="Calibri"/>
              </a:rPr>
              <a:t>Other lumen returns deoxygenated blood into the RA</a:t>
            </a:r>
          </a:p>
          <a:p>
            <a:endParaRPr lang="en-CA" dirty="0">
              <a:ea typeface="Calibri"/>
              <a:cs typeface="Calibri"/>
            </a:endParaRPr>
          </a:p>
        </p:txBody>
      </p:sp>
      <p:sp>
        <p:nvSpPr>
          <p:cNvPr id="4" name="Slide Number Placeholder 3"/>
          <p:cNvSpPr>
            <a:spLocks noGrp="1"/>
          </p:cNvSpPr>
          <p:nvPr>
            <p:ph type="sldNum" sz="quarter" idx="10"/>
          </p:nvPr>
        </p:nvSpPr>
        <p:spPr/>
        <p:txBody>
          <a:bodyPr/>
          <a:lstStyle/>
          <a:p>
            <a:fld id="{658AEF73-3583-2840-A36F-B25D79D6FE3B}" type="slidenum">
              <a:rPr lang="en-US" smtClean="0"/>
              <a:t>8</a:t>
            </a:fld>
            <a:endParaRPr lang="en-US"/>
          </a:p>
        </p:txBody>
      </p:sp>
    </p:spTree>
    <p:extLst>
      <p:ext uri="{BB962C8B-B14F-4D97-AF65-F5344CB8AC3E}">
        <p14:creationId xmlns:p14="http://schemas.microsoft.com/office/powerpoint/2010/main" val="209735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Takes over the function of the heart and </a:t>
            </a:r>
            <a:r>
              <a:rPr lang="en-CA" dirty="0" smtClean="0"/>
              <a:t>lungs</a:t>
            </a:r>
          </a:p>
          <a:p>
            <a:pPr marL="171450" indent="-171450">
              <a:buFont typeface="Arial" panose="020B0604020202020204" pitchFamily="34" charset="0"/>
              <a:buChar char="•"/>
            </a:pPr>
            <a:r>
              <a:rPr lang="en-CA" dirty="0" smtClean="0"/>
              <a:t>Goal </a:t>
            </a:r>
            <a:r>
              <a:rPr lang="en-CA" dirty="0"/>
              <a:t>is to capture as much blood flow as necessary to support the heart but also maintain patient pulse pressure of at least </a:t>
            </a:r>
            <a:r>
              <a:rPr lang="en-CA" dirty="0" smtClean="0"/>
              <a:t>10</a:t>
            </a:r>
            <a:endParaRPr lang="en-US" dirty="0"/>
          </a:p>
          <a:p>
            <a:pPr marL="171450" indent="-171450">
              <a:buFont typeface="Arial" panose="020B0604020202020204" pitchFamily="34" charset="0"/>
              <a:buChar char="•"/>
            </a:pPr>
            <a:r>
              <a:rPr lang="en-CA" dirty="0" smtClean="0"/>
              <a:t>ECPR</a:t>
            </a:r>
            <a:r>
              <a:rPr lang="en-CA" dirty="0"/>
              <a:t>: witnessed in-house arrest with immediate CPR and on </a:t>
            </a:r>
            <a:r>
              <a:rPr lang="en-CA" dirty="0" smtClean="0"/>
              <a:t>ECMO</a:t>
            </a:r>
            <a:r>
              <a:rPr lang="en-CA" dirty="0"/>
              <a:t> within 60 min</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658AEF73-3583-2840-A36F-B25D79D6FE3B}" type="slidenum">
              <a:rPr lang="en-US" smtClean="0"/>
              <a:t>9</a:t>
            </a:fld>
            <a:endParaRPr lang="en-US"/>
          </a:p>
        </p:txBody>
      </p:sp>
    </p:spTree>
    <p:extLst>
      <p:ext uri="{BB962C8B-B14F-4D97-AF65-F5344CB8AC3E}">
        <p14:creationId xmlns:p14="http://schemas.microsoft.com/office/powerpoint/2010/main" val="534699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10/3/2023 10:43 AM</a:t>
            </a:fld>
            <a:endParaRPr lang="en-US"/>
          </a:p>
        </p:txBody>
      </p:sp>
    </p:spTree>
    <p:extLst>
      <p:ext uri="{BB962C8B-B14F-4D97-AF65-F5344CB8AC3E}">
        <p14:creationId xmlns:p14="http://schemas.microsoft.com/office/powerpoint/2010/main" val="104234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0695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10/3/2023 10:43 AM</a:t>
            </a:fld>
            <a:endParaRPr lang="en-US"/>
          </a:p>
        </p:txBody>
      </p:sp>
    </p:spTree>
    <p:extLst>
      <p:ext uri="{BB962C8B-B14F-4D97-AF65-F5344CB8AC3E}">
        <p14:creationId xmlns:p14="http://schemas.microsoft.com/office/powerpoint/2010/main" val="423005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3772985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363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8766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123028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173442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85579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34945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5270507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7" r:id="rId5"/>
    <p:sldLayoutId id="2147483688" r:id="rId6"/>
    <p:sldLayoutId id="2147483686" r:id="rId7"/>
    <p:sldLayoutId id="2147483683" r:id="rId8"/>
    <p:sldLayoutId id="2147483684" r:id="rId9"/>
    <p:sldLayoutId id="2147483685" r:id="rId10"/>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89559" y="2964223"/>
            <a:ext cx="3563165" cy="730698"/>
          </a:xfrm>
        </p:spPr>
        <p:txBody>
          <a:bodyPr>
            <a:normAutofit/>
          </a:bodyPr>
          <a:lstStyle/>
          <a:p>
            <a:pPr>
              <a:spcAft>
                <a:spcPts val="0"/>
              </a:spcAft>
            </a:pPr>
            <a:r>
              <a:rPr lang="en-CA" sz="2000" b="1">
                <a:solidFill>
                  <a:srgbClr val="1F497D"/>
                </a:solidFill>
                <a:latin typeface="Calibri" panose="020F0502020204030204" pitchFamily="34" charset="0"/>
                <a:ea typeface="Calibri" panose="020F0502020204030204" pitchFamily="34" charset="0"/>
              </a:rPr>
              <a:t>Alyssa Schrenk CPC, CCP</a:t>
            </a:r>
            <a:endParaRPr lang="en-CA" sz="2000">
              <a:latin typeface="Times New Roman" panose="02020603050405020304" pitchFamily="18" charset="0"/>
              <a:ea typeface="Calibri" panose="020F0502020204030204" pitchFamily="34" charset="0"/>
            </a:endParaRPr>
          </a:p>
          <a:p>
            <a:pPr>
              <a:spcAft>
                <a:spcPts val="0"/>
              </a:spcAft>
            </a:pPr>
            <a:r>
              <a:rPr lang="en-CA" sz="1400">
                <a:solidFill>
                  <a:srgbClr val="1F497D"/>
                </a:solidFill>
                <a:latin typeface="Calibri" panose="020F0502020204030204" pitchFamily="34" charset="0"/>
                <a:ea typeface="Calibri" panose="020F0502020204030204" pitchFamily="34" charset="0"/>
              </a:rPr>
              <a:t>Clinical Perfusionist</a:t>
            </a:r>
            <a:endParaRPr lang="en-CA" sz="2000">
              <a:latin typeface="Times New Roman" panose="02020603050405020304" pitchFamily="18" charset="0"/>
              <a:ea typeface="Calibri" panose="020F0502020204030204" pitchFamily="34" charset="0"/>
            </a:endParaRPr>
          </a:p>
        </p:txBody>
      </p:sp>
      <p:sp>
        <p:nvSpPr>
          <p:cNvPr id="3" name="Title 2">
            <a:extLst>
              <a:ext uri="{FF2B5EF4-FFF2-40B4-BE49-F238E27FC236}">
                <a16:creationId xmlns:a16="http://schemas.microsoft.com/office/drawing/2014/main" id="{F649A827-DF8F-4941-A949-68851E8CA072}"/>
              </a:ext>
            </a:extLst>
          </p:cNvPr>
          <p:cNvSpPr>
            <a:spLocks noGrp="1"/>
          </p:cNvSpPr>
          <p:nvPr>
            <p:ph type="ctrTitle"/>
          </p:nvPr>
        </p:nvSpPr>
        <p:spPr/>
        <p:txBody>
          <a:bodyPr>
            <a:normAutofit/>
          </a:bodyPr>
          <a:lstStyle/>
          <a:p>
            <a:r>
              <a:rPr lang="en-US"/>
              <a:t>ECMO in the OR</a:t>
            </a:r>
          </a:p>
        </p:txBody>
      </p:sp>
      <p:sp>
        <p:nvSpPr>
          <p:cNvPr id="7" name="Subtitle 1">
            <a:extLst>
              <a:ext uri="{FF2B5EF4-FFF2-40B4-BE49-F238E27FC236}">
                <a16:creationId xmlns:a16="http://schemas.microsoft.com/office/drawing/2014/main" id="{957A7820-50B2-1641-BD2B-B89287806664}"/>
              </a:ext>
            </a:extLst>
          </p:cNvPr>
          <p:cNvSpPr txBox="1">
            <a:spLocks/>
          </p:cNvSpPr>
          <p:nvPr/>
        </p:nvSpPr>
        <p:spPr>
          <a:xfrm>
            <a:off x="786686" y="3980222"/>
            <a:ext cx="5503809" cy="14608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000" b="1">
                <a:solidFill>
                  <a:srgbClr val="1F497D"/>
                </a:solidFill>
                <a:latin typeface="Calibri" panose="020F0502020204030204" pitchFamily="34" charset="0"/>
                <a:ea typeface="Calibri" panose="020F0502020204030204" pitchFamily="34" charset="0"/>
              </a:rPr>
              <a:t>Cara Summers CPC, CCP</a:t>
            </a:r>
            <a:endParaRPr lang="en-CA" sz="2000">
              <a:latin typeface="Times New Roman" panose="02020603050405020304" pitchFamily="18" charset="0"/>
              <a:ea typeface="Calibri" panose="020F0502020204030204" pitchFamily="34" charset="0"/>
            </a:endParaRPr>
          </a:p>
          <a:p>
            <a:r>
              <a:rPr lang="en-CA" sz="1400">
                <a:solidFill>
                  <a:srgbClr val="1F497D"/>
                </a:solidFill>
                <a:latin typeface="Calibri" panose="020F0502020204030204" pitchFamily="34" charset="0"/>
                <a:ea typeface="Calibri" panose="020F0502020204030204" pitchFamily="34" charset="0"/>
              </a:rPr>
              <a:t>ECLS Coordinator</a:t>
            </a:r>
          </a:p>
          <a:p>
            <a:r>
              <a:rPr lang="en-CA" sz="1400">
                <a:solidFill>
                  <a:srgbClr val="1F497D"/>
                </a:solidFill>
                <a:latin typeface="Calibri" panose="020F0502020204030204" pitchFamily="34" charset="0"/>
                <a:ea typeface="Calibri" panose="020F0502020204030204" pitchFamily="34" charset="0"/>
              </a:rPr>
              <a:t>Clinical Perfusionist</a:t>
            </a:r>
            <a:endParaRPr lang="en-CA" sz="2000">
              <a:latin typeface="Times New Roman" panose="02020603050405020304" pitchFamily="18" charset="0"/>
              <a:ea typeface="Calibri" panose="020F0502020204030204" pitchFamily="34" charset="0"/>
            </a:endParaRPr>
          </a:p>
          <a:p>
            <a:r>
              <a:rPr lang="en-CA" sz="1400">
                <a:solidFill>
                  <a:srgbClr val="0563C1"/>
                </a:solidFill>
                <a:latin typeface="Calibri" panose="020F0502020204030204" pitchFamily="34" charset="0"/>
                <a:ea typeface="Calibri" panose="020F0502020204030204" pitchFamily="34" charset="0"/>
              </a:rPr>
              <a:t>	</a:t>
            </a:r>
            <a:endParaRPr lang="en-US" sz="1400"/>
          </a:p>
        </p:txBody>
      </p:sp>
      <p:sp>
        <p:nvSpPr>
          <p:cNvPr id="5" name="Text Placeholder 4"/>
          <p:cNvSpPr>
            <a:spLocks noGrp="1"/>
          </p:cNvSpPr>
          <p:nvPr>
            <p:ph type="body" sz="quarter" idx="13"/>
          </p:nvPr>
        </p:nvSpPr>
        <p:spPr/>
        <p:txBody>
          <a:bodyPr/>
          <a:lstStyle/>
          <a:p>
            <a:r>
              <a:rPr lang="en-CA"/>
              <a:t>September 27, 2023</a:t>
            </a:r>
          </a:p>
        </p:txBody>
      </p:sp>
      <p:pic>
        <p:nvPicPr>
          <p:cNvPr id="6" name="Picture 5" descr="A group of people in a room&#10;&#10;Description automatically generated">
            <a:extLst>
              <a:ext uri="{FF2B5EF4-FFF2-40B4-BE49-F238E27FC236}">
                <a16:creationId xmlns:a16="http://schemas.microsoft.com/office/drawing/2014/main" id="{69FF2533-7373-851D-7B87-B12E99E3BF9F}"/>
              </a:ext>
            </a:extLst>
          </p:cNvPr>
          <p:cNvPicPr>
            <a:picLocks noChangeAspect="1"/>
          </p:cNvPicPr>
          <p:nvPr/>
        </p:nvPicPr>
        <p:blipFill rotWithShape="1">
          <a:blip r:embed="rId3"/>
          <a:srcRect l="29398" t="165" r="-124" b="10265"/>
          <a:stretch/>
        </p:blipFill>
        <p:spPr>
          <a:xfrm rot="5400000">
            <a:off x="5680556" y="1219716"/>
            <a:ext cx="4437244" cy="4216849"/>
          </a:xfrm>
          <a:prstGeom prst="rect">
            <a:avLst/>
          </a:prstGeom>
        </p:spPr>
      </p:pic>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p:txBody>
          <a:bodyPr>
            <a:normAutofit/>
          </a:bodyPr>
          <a:lstStyle/>
          <a:p>
            <a:r>
              <a:rPr lang="en-US">
                <a:solidFill>
                  <a:srgbClr val="FF0000"/>
                </a:solidFill>
              </a:rPr>
              <a:t>VA</a:t>
            </a:r>
            <a:r>
              <a:rPr lang="en-US" b="0">
                <a:solidFill>
                  <a:srgbClr val="FF0000"/>
                </a:solidFill>
              </a:rPr>
              <a:t> ECMO – Central Cannulation</a:t>
            </a:r>
          </a:p>
        </p:txBody>
      </p:sp>
      <p:sp>
        <p:nvSpPr>
          <p:cNvPr id="3" name="Content Placeholder 2">
            <a:extLst>
              <a:ext uri="{FF2B5EF4-FFF2-40B4-BE49-F238E27FC236}">
                <a16:creationId xmlns:a16="http://schemas.microsoft.com/office/drawing/2014/main" id="{6721799F-4649-634E-843D-CC0B69759CA4}"/>
              </a:ext>
            </a:extLst>
          </p:cNvPr>
          <p:cNvSpPr>
            <a:spLocks noGrp="1"/>
          </p:cNvSpPr>
          <p:nvPr>
            <p:ph sz="half" idx="15"/>
          </p:nvPr>
        </p:nvSpPr>
        <p:spPr/>
        <p:txBody>
          <a:bodyPr vert="horz" lIns="91440" tIns="45720" rIns="91440" bIns="45720" rtlCol="0" anchor="t">
            <a:normAutofit/>
          </a:bodyPr>
          <a:lstStyle/>
          <a:p>
            <a:pPr marL="341630" indent="-341630"/>
            <a:r>
              <a:rPr lang="en-US" altLang="en-US"/>
              <a:t>Open chest patient, typically post cardiotomy</a:t>
            </a:r>
            <a:endParaRPr lang="en-US"/>
          </a:p>
          <a:p>
            <a:pPr marL="341630" indent="-341630"/>
            <a:r>
              <a:rPr lang="en-US" altLang="en-US"/>
              <a:t>Cannula in the right atrium drains deoxygenated blood into the ECMO circuit</a:t>
            </a:r>
            <a:endParaRPr lang="en-US" altLang="en-US">
              <a:ea typeface="Calibri"/>
              <a:cs typeface="Calibri"/>
            </a:endParaRPr>
          </a:p>
          <a:p>
            <a:pPr marL="341630" indent="-341630"/>
            <a:r>
              <a:rPr lang="en-US" altLang="en-US"/>
              <a:t>Cannula in the aorta returns oxygenated blood to the body</a:t>
            </a:r>
            <a:endParaRPr lang="en-US" altLang="en-US">
              <a:ea typeface="Calibri"/>
              <a:cs typeface="Calibri"/>
            </a:endParaRPr>
          </a:p>
          <a:p>
            <a:pPr marL="341630" indent="-341630"/>
            <a:endParaRPr lang="en-US" sz="2000">
              <a:ea typeface="Calibri"/>
              <a:cs typeface="Calibri"/>
            </a:endParaRP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10</a:t>
            </a:fld>
            <a:endParaRPr lang="en-US"/>
          </a:p>
        </p:txBody>
      </p:sp>
      <p:pic>
        <p:nvPicPr>
          <p:cNvPr id="6" name="Picture 4" descr="VA ecmo cent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83" y="663631"/>
            <a:ext cx="3960767" cy="56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994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 ec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526" y="373800"/>
            <a:ext cx="2903322" cy="437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a:xfrm>
            <a:off x="587828" y="666290"/>
            <a:ext cx="5656218" cy="538389"/>
          </a:xfrm>
        </p:spPr>
        <p:txBody>
          <a:bodyPr>
            <a:noAutofit/>
          </a:bodyPr>
          <a:lstStyle/>
          <a:p>
            <a:r>
              <a:rPr lang="en-US">
                <a:solidFill>
                  <a:srgbClr val="FF0000"/>
                </a:solidFill>
              </a:rPr>
              <a:t>VA</a:t>
            </a:r>
            <a:r>
              <a:rPr lang="en-US" b="0">
                <a:solidFill>
                  <a:srgbClr val="FF0000"/>
                </a:solidFill>
              </a:rPr>
              <a:t> ECMO – Peripheral Cannulation</a:t>
            </a:r>
          </a:p>
        </p:txBody>
      </p:sp>
      <p:sp>
        <p:nvSpPr>
          <p:cNvPr id="3" name="Content Placeholder 2">
            <a:extLst>
              <a:ext uri="{FF2B5EF4-FFF2-40B4-BE49-F238E27FC236}">
                <a16:creationId xmlns:a16="http://schemas.microsoft.com/office/drawing/2014/main" id="{6721799F-4649-634E-843D-CC0B69759CA4}"/>
              </a:ext>
            </a:extLst>
          </p:cNvPr>
          <p:cNvSpPr>
            <a:spLocks noGrp="1"/>
          </p:cNvSpPr>
          <p:nvPr>
            <p:ph sz="half" idx="15"/>
          </p:nvPr>
        </p:nvSpPr>
        <p:spPr/>
        <p:txBody>
          <a:bodyPr vert="horz" lIns="91440" tIns="45720" rIns="91440" bIns="45720" rtlCol="0" anchor="t">
            <a:normAutofit/>
          </a:bodyPr>
          <a:lstStyle/>
          <a:p>
            <a:pPr marL="341630" indent="-341630"/>
            <a:r>
              <a:rPr lang="en-US" altLang="en-US"/>
              <a:t>Cannula in the femoral vein drains deoxygenated blood into the ECMO circuit</a:t>
            </a:r>
            <a:endParaRPr lang="en-US"/>
          </a:p>
          <a:p>
            <a:pPr marL="341630" indent="-341630"/>
            <a:r>
              <a:rPr lang="en-US" altLang="en-US"/>
              <a:t>Cannula in the femoral artery returns oxygenated blood to the body </a:t>
            </a:r>
            <a:r>
              <a:rPr lang="en-US" altLang="en-US" i="1"/>
              <a:t>retrograde</a:t>
            </a:r>
            <a:r>
              <a:rPr lang="en-US" altLang="en-US"/>
              <a:t> up the aorta</a:t>
            </a:r>
            <a:endParaRPr lang="en-US" altLang="en-US">
              <a:cs typeface="Calibri"/>
            </a:endParaRPr>
          </a:p>
          <a:p>
            <a:pPr marL="341630" indent="-341630"/>
            <a:r>
              <a:rPr lang="en-US" altLang="en-US"/>
              <a:t>Technique is direct cut down or percutaneous</a:t>
            </a:r>
            <a:endParaRPr lang="en-US" altLang="en-US">
              <a:cs typeface="Calibri"/>
            </a:endParaRPr>
          </a:p>
          <a:p>
            <a:pPr marL="341630" indent="-341630"/>
            <a:r>
              <a:rPr lang="en-US">
                <a:latin typeface="Calibri"/>
                <a:ea typeface="+mn-lt"/>
                <a:cs typeface="Calibri"/>
              </a:rPr>
              <a:t>+/-</a:t>
            </a:r>
            <a:r>
              <a:rPr lang="en-US">
                <a:ea typeface="+mn-lt"/>
                <a:cs typeface="+mn-lt"/>
              </a:rPr>
              <a:t> Distal limb perfusion cannula</a:t>
            </a:r>
          </a:p>
          <a:p>
            <a:pPr marL="341630" indent="-341630"/>
            <a:endParaRPr lang="en-US">
              <a:ea typeface="+mn-lt"/>
              <a:cs typeface="+mn-lt"/>
            </a:endParaRPr>
          </a:p>
          <a:p>
            <a:pPr marL="341630" indent="-341630"/>
            <a:endParaRPr lang="en-US">
              <a:cs typeface="Calibri"/>
            </a:endParaRP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pPr/>
              <a:t>11</a:t>
            </a:fld>
            <a:endParaRPr lang="en-US"/>
          </a:p>
        </p:txBody>
      </p:sp>
      <p:pic>
        <p:nvPicPr>
          <p:cNvPr id="4" name="Picture 3" descr="A diagram of a blood vessel&#10;&#10;Description automatically generated">
            <a:extLst>
              <a:ext uri="{FF2B5EF4-FFF2-40B4-BE49-F238E27FC236}">
                <a16:creationId xmlns:a16="http://schemas.microsoft.com/office/drawing/2014/main" id="{8ED0D4F5-BCAA-B895-6123-58EE264A79EC}"/>
              </a:ext>
            </a:extLst>
          </p:cNvPr>
          <p:cNvPicPr>
            <a:picLocks noChangeAspect="1"/>
          </p:cNvPicPr>
          <p:nvPr/>
        </p:nvPicPr>
        <p:blipFill>
          <a:blip r:embed="rId4"/>
          <a:stretch>
            <a:fillRect/>
          </a:stretch>
        </p:blipFill>
        <p:spPr>
          <a:xfrm>
            <a:off x="7956235" y="2828223"/>
            <a:ext cx="3864633" cy="2959032"/>
          </a:xfrm>
          <a:prstGeom prst="rect">
            <a:avLst/>
          </a:prstGeom>
        </p:spPr>
      </p:pic>
    </p:spTree>
    <p:extLst>
      <p:ext uri="{BB962C8B-B14F-4D97-AF65-F5344CB8AC3E}">
        <p14:creationId xmlns:p14="http://schemas.microsoft.com/office/powerpoint/2010/main" val="3323933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666290"/>
            <a:ext cx="9648992" cy="538389"/>
          </a:xfrm>
        </p:spPr>
        <p:txBody>
          <a:bodyPr>
            <a:noAutofit/>
          </a:bodyPr>
          <a:lstStyle/>
          <a:p>
            <a:r>
              <a:rPr lang="en-CA" b="0">
                <a:latin typeface="Calibri"/>
                <a:cs typeface="Calibri"/>
              </a:rPr>
              <a:t>Preparing for ECMO in the OR</a:t>
            </a:r>
          </a:p>
        </p:txBody>
      </p:sp>
      <p:sp>
        <p:nvSpPr>
          <p:cNvPr id="6" name="Text Placeholder 5"/>
          <p:cNvSpPr>
            <a:spLocks noGrp="1"/>
          </p:cNvSpPr>
          <p:nvPr>
            <p:ph type="body" sz="quarter" idx="13"/>
          </p:nvPr>
        </p:nvSpPr>
        <p:spPr/>
        <p:txBody>
          <a:bodyPr vert="horz" lIns="91440" tIns="45720" rIns="91440" bIns="45720" rtlCol="0" anchor="t">
            <a:noAutofit/>
          </a:bodyPr>
          <a:lstStyle/>
          <a:p>
            <a:pPr marL="457200" indent="-457200">
              <a:buFont typeface="+mj-lt"/>
              <a:buAutoNum type="arabicPeriod"/>
            </a:pPr>
            <a:r>
              <a:rPr lang="en-CA"/>
              <a:t>Pre-procedure</a:t>
            </a:r>
          </a:p>
          <a:p>
            <a:pPr marL="457200" indent="-457200">
              <a:buFont typeface="+mj-lt"/>
              <a:buAutoNum type="arabicPeriod"/>
            </a:pPr>
            <a:r>
              <a:rPr lang="en-CA"/>
              <a:t>Cannulation</a:t>
            </a:r>
            <a:endParaRPr lang="en-CA">
              <a:cs typeface="Calibri"/>
            </a:endParaRPr>
          </a:p>
          <a:p>
            <a:pPr marL="457200" indent="-457200">
              <a:buFont typeface="+mj-lt"/>
              <a:buAutoNum type="arabicPeriod"/>
            </a:pPr>
            <a:r>
              <a:rPr lang="en-CA"/>
              <a:t>Complications</a:t>
            </a:r>
            <a:endParaRPr lang="en-CA">
              <a:cs typeface="Calibri"/>
            </a:endParaRPr>
          </a:p>
          <a:p>
            <a:pPr marL="457200" indent="-457200">
              <a:buAutoNum type="arabicPeriod"/>
            </a:pPr>
            <a:r>
              <a:rPr lang="en-CA">
                <a:cs typeface="Calibri"/>
              </a:rPr>
              <a:t>Considerations</a:t>
            </a:r>
            <a:endParaRPr lang="en-CA">
              <a:ea typeface="Calibri"/>
              <a:cs typeface="Calibri"/>
            </a:endParaRPr>
          </a:p>
          <a:p>
            <a:pPr marL="457200" indent="-457200">
              <a:buFont typeface="+mj-lt"/>
              <a:buAutoNum type="arabicPeriod"/>
            </a:pPr>
            <a:r>
              <a:rPr lang="en-CA"/>
              <a:t>Weaning and Decannulation</a:t>
            </a:r>
            <a:endParaRPr lang="en-CA">
              <a:cs typeface="Calibri"/>
            </a:endParaRPr>
          </a:p>
        </p:txBody>
      </p:sp>
      <p:sp>
        <p:nvSpPr>
          <p:cNvPr id="5" name="Slide Number Placeholder 4"/>
          <p:cNvSpPr>
            <a:spLocks noGrp="1"/>
          </p:cNvSpPr>
          <p:nvPr>
            <p:ph type="sldNum" sz="quarter" idx="12"/>
          </p:nvPr>
        </p:nvSpPr>
        <p:spPr/>
        <p:txBody>
          <a:bodyPr/>
          <a:lstStyle/>
          <a:p>
            <a:fld id="{56F460CF-4789-5848-B965-6EAFD6B7CB2A}" type="slidenum">
              <a:rPr lang="en-US" smtClean="0"/>
              <a:t>12</a:t>
            </a:fld>
            <a:endParaRPr lang="en-US"/>
          </a:p>
        </p:txBody>
      </p:sp>
    </p:spTree>
    <p:extLst>
      <p:ext uri="{BB962C8B-B14F-4D97-AF65-F5344CB8AC3E}">
        <p14:creationId xmlns:p14="http://schemas.microsoft.com/office/powerpoint/2010/main" val="4225094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7" y="666290"/>
            <a:ext cx="10920231" cy="538389"/>
          </a:xfrm>
        </p:spPr>
        <p:txBody>
          <a:bodyPr>
            <a:noAutofit/>
          </a:bodyPr>
          <a:lstStyle/>
          <a:p>
            <a:r>
              <a:rPr lang="en-CA" b="0">
                <a:latin typeface="Calibri"/>
                <a:cs typeface="Calibri"/>
              </a:rPr>
              <a:t>Preparing for ECMO in the OR: Pre-procedure</a:t>
            </a:r>
          </a:p>
        </p:txBody>
      </p:sp>
      <p:sp>
        <p:nvSpPr>
          <p:cNvPr id="10" name="Text Placeholder 9"/>
          <p:cNvSpPr>
            <a:spLocks noGrp="1"/>
          </p:cNvSpPr>
          <p:nvPr>
            <p:ph type="body" sz="quarter" idx="13"/>
          </p:nvPr>
        </p:nvSpPr>
        <p:spPr/>
        <p:txBody>
          <a:bodyPr vert="horz" lIns="91440" tIns="45720" rIns="91440" bIns="45720" rtlCol="0" anchor="t">
            <a:noAutofit/>
          </a:bodyPr>
          <a:lstStyle/>
          <a:p>
            <a:pPr marL="342900" indent="-342900">
              <a:buFont typeface="Arial" panose="020B0604020202020204" pitchFamily="34" charset="0"/>
              <a:buChar char="•"/>
            </a:pPr>
            <a:r>
              <a:rPr lang="en-CA">
                <a:ea typeface="Calibri"/>
                <a:cs typeface="Calibri"/>
              </a:rPr>
              <a:t>Room set up</a:t>
            </a:r>
            <a:endParaRPr lang="en-CA"/>
          </a:p>
          <a:p>
            <a:pPr marL="342900" indent="-342900">
              <a:buFont typeface="Arial" panose="020B0604020202020204" pitchFamily="34" charset="0"/>
              <a:buChar char="•"/>
            </a:pPr>
            <a:r>
              <a:rPr lang="en-CA"/>
              <a:t>Monitoring:</a:t>
            </a:r>
            <a:endParaRPr lang="en-CA">
              <a:ea typeface="Calibri"/>
              <a:cs typeface="Calibri"/>
            </a:endParaRPr>
          </a:p>
          <a:p>
            <a:pPr marL="800100" lvl="1" indent="-342900">
              <a:buFont typeface="Arial" panose="020B0604020202020204" pitchFamily="34" charset="0"/>
              <a:buChar char="•"/>
            </a:pPr>
            <a:r>
              <a:rPr lang="en-CA" sz="2000">
                <a:latin typeface="Calibri"/>
                <a:cs typeface="Calibri"/>
              </a:rPr>
              <a:t>Right radial or brachial arterial line</a:t>
            </a:r>
            <a:endParaRPr lang="en-CA" sz="2000">
              <a:latin typeface="Calibri"/>
              <a:ea typeface="Calibri"/>
              <a:cs typeface="Calibri"/>
            </a:endParaRPr>
          </a:p>
          <a:p>
            <a:pPr marL="800100" lvl="1" indent="-342900">
              <a:buFont typeface="Arial" panose="020B0604020202020204" pitchFamily="34" charset="0"/>
              <a:buChar char="•"/>
            </a:pPr>
            <a:r>
              <a:rPr lang="en-CA" sz="2000">
                <a:latin typeface="Calibri"/>
                <a:cs typeface="Calibri"/>
              </a:rPr>
              <a:t>Right hand SpO</a:t>
            </a:r>
            <a:r>
              <a:rPr lang="en-CA" sz="2000" baseline="-25000">
                <a:latin typeface="Calibri"/>
                <a:cs typeface="Calibri"/>
              </a:rPr>
              <a:t>2</a:t>
            </a:r>
            <a:r>
              <a:rPr lang="en-CA" sz="2000">
                <a:latin typeface="Calibri"/>
                <a:cs typeface="Calibri"/>
              </a:rPr>
              <a:t> monitoring</a:t>
            </a:r>
            <a:endParaRPr lang="en-CA"/>
          </a:p>
          <a:p>
            <a:pPr marL="800100" lvl="1" indent="-342900">
              <a:buChar char="•"/>
            </a:pPr>
            <a:r>
              <a:rPr lang="en-CA" sz="2000">
                <a:latin typeface="Calibri"/>
                <a:cs typeface="Calibri"/>
              </a:rPr>
              <a:t>CVC</a:t>
            </a:r>
            <a:endParaRPr lang="en-CA" sz="2000">
              <a:cs typeface="Calibri"/>
            </a:endParaRPr>
          </a:p>
          <a:p>
            <a:pPr marL="800100" lvl="1" indent="-342900">
              <a:buChar char="•"/>
            </a:pPr>
            <a:r>
              <a:rPr lang="en-CA" sz="2000">
                <a:latin typeface="Calibri"/>
                <a:cs typeface="Calibri"/>
              </a:rPr>
              <a:t>+/- NIRS</a:t>
            </a:r>
            <a:endParaRPr lang="en-CA" sz="2000">
              <a:cs typeface="Calibri"/>
            </a:endParaRPr>
          </a:p>
          <a:p>
            <a:pPr marL="342900" indent="-342900">
              <a:buChar char="•"/>
            </a:pPr>
            <a:r>
              <a:rPr lang="en-CA">
                <a:cs typeface="Calibri"/>
              </a:rPr>
              <a:t>PRBC available in the blood fridge</a:t>
            </a:r>
            <a:endParaRPr lang="en-CA">
              <a:ea typeface="Calibri"/>
              <a:cs typeface="Calibri"/>
            </a:endParaRPr>
          </a:p>
          <a:p>
            <a:pPr marL="342900" indent="-342900">
              <a:buChar char="•"/>
            </a:pPr>
            <a:endParaRPr lang="en-CA">
              <a:ea typeface="Calibri"/>
              <a:cs typeface="Calibri"/>
            </a:endParaRPr>
          </a:p>
          <a:p>
            <a:pPr marL="342900" indent="-342900">
              <a:buChar char="•"/>
            </a:pPr>
            <a:endParaRPr lang="en-CA">
              <a:ea typeface="Calibri"/>
              <a:cs typeface="Calibri"/>
            </a:endParaRPr>
          </a:p>
          <a:p>
            <a:endParaRPr lang="en-CA">
              <a:cs typeface="Calibri"/>
            </a:endParaRPr>
          </a:p>
          <a:p>
            <a:endParaRPr lang="en-CA">
              <a:ea typeface="Calibri"/>
              <a:cs typeface="Calibri"/>
            </a:endParaRPr>
          </a:p>
        </p:txBody>
      </p:sp>
      <p:sp>
        <p:nvSpPr>
          <p:cNvPr id="5" name="Slide Number Placeholder 4"/>
          <p:cNvSpPr>
            <a:spLocks noGrp="1"/>
          </p:cNvSpPr>
          <p:nvPr>
            <p:ph type="sldNum" sz="quarter" idx="12"/>
          </p:nvPr>
        </p:nvSpPr>
        <p:spPr/>
        <p:txBody>
          <a:bodyPr/>
          <a:lstStyle/>
          <a:p>
            <a:fld id="{56F460CF-4789-5848-B965-6EAFD6B7CB2A}" type="slidenum">
              <a:rPr lang="en-US" smtClean="0"/>
              <a:pPr/>
              <a:t>13</a:t>
            </a:fld>
            <a:endParaRPr lang="en-US"/>
          </a:p>
        </p:txBody>
      </p:sp>
      <p:pic>
        <p:nvPicPr>
          <p:cNvPr id="3" name="Picture 2" descr="A diagram of a person&amp;#39;s body&#10;&#10;Description automatically generated">
            <a:extLst>
              <a:ext uri="{FF2B5EF4-FFF2-40B4-BE49-F238E27FC236}">
                <a16:creationId xmlns:a16="http://schemas.microsoft.com/office/drawing/2014/main" id="{4918B681-3E89-37D9-DAC7-BAEAEEF38480}"/>
              </a:ext>
            </a:extLst>
          </p:cNvPr>
          <p:cNvPicPr>
            <a:picLocks noChangeAspect="1"/>
          </p:cNvPicPr>
          <p:nvPr/>
        </p:nvPicPr>
        <p:blipFill>
          <a:blip r:embed="rId3"/>
          <a:stretch>
            <a:fillRect/>
          </a:stretch>
        </p:blipFill>
        <p:spPr>
          <a:xfrm>
            <a:off x="8492067" y="44123"/>
            <a:ext cx="3583353" cy="4828930"/>
          </a:xfrm>
          <a:prstGeom prst="rect">
            <a:avLst/>
          </a:prstGeom>
        </p:spPr>
      </p:pic>
      <p:pic>
        <p:nvPicPr>
          <p:cNvPr id="6" name="Picture 5" descr="A diagram of a blood vessel&#10;&#10;Description automatically generated">
            <a:extLst>
              <a:ext uri="{FF2B5EF4-FFF2-40B4-BE49-F238E27FC236}">
                <a16:creationId xmlns:a16="http://schemas.microsoft.com/office/drawing/2014/main" id="{FB54C4E7-32F4-19F2-0AE7-ABA7543FC00A}"/>
              </a:ext>
            </a:extLst>
          </p:cNvPr>
          <p:cNvPicPr>
            <a:picLocks noChangeAspect="1"/>
          </p:cNvPicPr>
          <p:nvPr/>
        </p:nvPicPr>
        <p:blipFill>
          <a:blip r:embed="rId4"/>
          <a:stretch>
            <a:fillRect/>
          </a:stretch>
        </p:blipFill>
        <p:spPr>
          <a:xfrm>
            <a:off x="5562773" y="2329992"/>
            <a:ext cx="3552018" cy="2714801"/>
          </a:xfrm>
          <a:prstGeom prst="rect">
            <a:avLst/>
          </a:prstGeom>
        </p:spPr>
      </p:pic>
    </p:spTree>
    <p:extLst>
      <p:ext uri="{BB962C8B-B14F-4D97-AF65-F5344CB8AC3E}">
        <p14:creationId xmlns:p14="http://schemas.microsoft.com/office/powerpoint/2010/main" val="11559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828" y="666290"/>
            <a:ext cx="8533870" cy="538389"/>
          </a:xfrm>
        </p:spPr>
        <p:txBody>
          <a:bodyPr>
            <a:normAutofit/>
          </a:bodyPr>
          <a:lstStyle/>
          <a:p>
            <a:r>
              <a:rPr lang="en-CA" b="0">
                <a:latin typeface="Calibri"/>
                <a:cs typeface="Calibri"/>
              </a:rPr>
              <a:t>Preparing for ECMO in the OR: Cannulation</a:t>
            </a:r>
            <a:endParaRPr lang="en-US">
              <a:latin typeface="Calibri"/>
              <a:cs typeface="Calibri"/>
            </a:endParaRPr>
          </a:p>
        </p:txBody>
      </p:sp>
      <p:sp>
        <p:nvSpPr>
          <p:cNvPr id="9" name="Text Placeholder 8"/>
          <p:cNvSpPr>
            <a:spLocks noGrp="1"/>
          </p:cNvSpPr>
          <p:nvPr>
            <p:ph type="body" sz="quarter" idx="13"/>
          </p:nvPr>
        </p:nvSpPr>
        <p:spPr/>
        <p:txBody>
          <a:bodyPr vert="horz" lIns="91440" tIns="45720" rIns="91440" bIns="45720" rtlCol="0" anchor="t">
            <a:noAutofit/>
          </a:bodyPr>
          <a:lstStyle/>
          <a:p>
            <a:pPr marL="342900" indent="-342900">
              <a:buFont typeface="Arial" panose="020B0604020202020204" pitchFamily="34" charset="0"/>
              <a:buChar char="•"/>
            </a:pPr>
            <a:r>
              <a:rPr lang="en-CA"/>
              <a:t>Unfractionated heparin bolus at time of cannulation</a:t>
            </a:r>
          </a:p>
          <a:p>
            <a:pPr marL="342900" indent="-342900">
              <a:buFont typeface="Arial" panose="020B0604020202020204" pitchFamily="34" charset="0"/>
              <a:buChar char="•"/>
            </a:pPr>
            <a:r>
              <a:rPr lang="en-CA"/>
              <a:t>ABG/ACT drawn from patient arterial line q30min</a:t>
            </a:r>
            <a:endParaRPr lang="en-CA">
              <a:cs typeface="Calibri"/>
            </a:endParaRPr>
          </a:p>
          <a:p>
            <a:pPr marL="742950" lvl="1" indent="-285750">
              <a:buFont typeface="Arial" panose="020B0604020202020204" pitchFamily="34" charset="0"/>
              <a:buChar char="•"/>
            </a:pPr>
            <a:r>
              <a:rPr lang="en-CA" sz="2000">
                <a:latin typeface="Calibri"/>
                <a:cs typeface="Calibri"/>
              </a:rPr>
              <a:t>Maintenance heparin infusion/subsequent heparin boluses to target ACT 180-220s</a:t>
            </a:r>
          </a:p>
        </p:txBody>
      </p:sp>
      <p:sp>
        <p:nvSpPr>
          <p:cNvPr id="5" name="Slide Number Placeholder 4"/>
          <p:cNvSpPr>
            <a:spLocks noGrp="1"/>
          </p:cNvSpPr>
          <p:nvPr>
            <p:ph type="sldNum" sz="quarter" idx="12"/>
          </p:nvPr>
        </p:nvSpPr>
        <p:spPr/>
        <p:txBody>
          <a:bodyPr/>
          <a:lstStyle/>
          <a:p>
            <a:fld id="{56F460CF-4789-5848-B965-6EAFD6B7CB2A}" type="slidenum">
              <a:rPr lang="en-US" smtClean="0"/>
              <a:pPr/>
              <a:t>14</a:t>
            </a:fld>
            <a:endParaRPr lang="en-US"/>
          </a:p>
        </p:txBody>
      </p:sp>
      <p:pic>
        <p:nvPicPr>
          <p:cNvPr id="3" name="Picture 2" descr="A white device with a screen&#10;&#10;Description automatically generated">
            <a:extLst>
              <a:ext uri="{FF2B5EF4-FFF2-40B4-BE49-F238E27FC236}">
                <a16:creationId xmlns:a16="http://schemas.microsoft.com/office/drawing/2014/main" id="{B62C2A71-4304-C564-3338-7524ABD4D08A}"/>
              </a:ext>
            </a:extLst>
          </p:cNvPr>
          <p:cNvPicPr>
            <a:picLocks noChangeAspect="1"/>
          </p:cNvPicPr>
          <p:nvPr/>
        </p:nvPicPr>
        <p:blipFill>
          <a:blip r:embed="rId3"/>
          <a:stretch>
            <a:fillRect/>
          </a:stretch>
        </p:blipFill>
        <p:spPr>
          <a:xfrm>
            <a:off x="3646811" y="2880059"/>
            <a:ext cx="2743200" cy="3021145"/>
          </a:xfrm>
          <a:prstGeom prst="rect">
            <a:avLst/>
          </a:prstGeom>
        </p:spPr>
      </p:pic>
    </p:spTree>
    <p:extLst>
      <p:ext uri="{BB962C8B-B14F-4D97-AF65-F5344CB8AC3E}">
        <p14:creationId xmlns:p14="http://schemas.microsoft.com/office/powerpoint/2010/main" val="2056466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147C-90C6-6A12-A4AA-85394287D876}"/>
              </a:ext>
            </a:extLst>
          </p:cNvPr>
          <p:cNvSpPr>
            <a:spLocks noGrp="1"/>
          </p:cNvSpPr>
          <p:nvPr>
            <p:ph type="title"/>
          </p:nvPr>
        </p:nvSpPr>
        <p:spPr>
          <a:xfrm>
            <a:off x="574460" y="666290"/>
            <a:ext cx="8803486" cy="538389"/>
          </a:xfrm>
        </p:spPr>
        <p:txBody>
          <a:bodyPr>
            <a:normAutofit/>
          </a:bodyPr>
          <a:lstStyle/>
          <a:p>
            <a:r>
              <a:rPr lang="en-CA" b="0">
                <a:latin typeface="Calibri"/>
                <a:ea typeface="Calibri"/>
                <a:cs typeface="Calibri"/>
              </a:rPr>
              <a:t>Preparing for ECMO in the OR: Complications</a:t>
            </a:r>
            <a:endParaRPr lang="en-US" b="0">
              <a:latin typeface="Calibri"/>
              <a:ea typeface="Calibri"/>
              <a:cs typeface="Calibri"/>
            </a:endParaRPr>
          </a:p>
        </p:txBody>
      </p:sp>
      <p:sp>
        <p:nvSpPr>
          <p:cNvPr id="5" name="Text Placeholder 4">
            <a:extLst>
              <a:ext uri="{FF2B5EF4-FFF2-40B4-BE49-F238E27FC236}">
                <a16:creationId xmlns:a16="http://schemas.microsoft.com/office/drawing/2014/main" id="{57DB348F-5148-1AC0-B547-CCDC9FBC05F4}"/>
              </a:ext>
            </a:extLst>
          </p:cNvPr>
          <p:cNvSpPr>
            <a:spLocks noGrp="1"/>
          </p:cNvSpPr>
          <p:nvPr>
            <p:ph type="body" sz="quarter" idx="13"/>
          </p:nvPr>
        </p:nvSpPr>
        <p:spPr>
          <a:xfrm>
            <a:off x="577055" y="1355197"/>
            <a:ext cx="10275888" cy="4708775"/>
          </a:xfrm>
        </p:spPr>
        <p:txBody>
          <a:bodyPr vert="horz" lIns="91440" tIns="45720" rIns="91440" bIns="45720" rtlCol="0" anchor="t">
            <a:noAutofit/>
          </a:bodyPr>
          <a:lstStyle/>
          <a:p>
            <a:pPr marL="285750" indent="-285750">
              <a:buFont typeface="Arial"/>
              <a:buChar char="•"/>
            </a:pPr>
            <a:r>
              <a:rPr lang="en-CA">
                <a:ea typeface="Calibri"/>
                <a:cs typeface="Calibri"/>
              </a:rPr>
              <a:t>Vascular injury</a:t>
            </a:r>
            <a:endParaRPr lang="en-US">
              <a:ea typeface="Calibri"/>
              <a:cs typeface="Calibri"/>
            </a:endParaRPr>
          </a:p>
          <a:p>
            <a:pPr marL="285750" indent="-285750">
              <a:buFont typeface="Arial"/>
              <a:buChar char="•"/>
            </a:pPr>
            <a:r>
              <a:rPr lang="en-CA">
                <a:ea typeface="Calibri"/>
                <a:cs typeface="Calibri"/>
              </a:rPr>
              <a:t>Bleeding</a:t>
            </a:r>
          </a:p>
          <a:p>
            <a:pPr marL="285750" indent="-285750">
              <a:buFont typeface="Arial"/>
              <a:buChar char="•"/>
            </a:pPr>
            <a:r>
              <a:rPr lang="en-CA">
                <a:ea typeface="Calibri"/>
                <a:cs typeface="Calibri"/>
              </a:rPr>
              <a:t>Chatter </a:t>
            </a:r>
            <a:endParaRPr lang="en-US">
              <a:ea typeface="Calibri"/>
              <a:cs typeface="Calibri"/>
            </a:endParaRPr>
          </a:p>
          <a:p>
            <a:pPr marL="285750" indent="-285750">
              <a:buFont typeface="Arial"/>
              <a:buChar char="•"/>
            </a:pPr>
            <a:r>
              <a:rPr lang="en-CA">
                <a:ea typeface="Calibri"/>
                <a:cs typeface="Calibri"/>
              </a:rPr>
              <a:t>Recirculation (VV ECMO only) </a:t>
            </a:r>
          </a:p>
          <a:p>
            <a:pPr marL="285750" indent="-285750">
              <a:buFont typeface="Arial"/>
              <a:buChar char="•"/>
            </a:pPr>
            <a:r>
              <a:rPr lang="en-CA">
                <a:ea typeface="Calibri"/>
                <a:cs typeface="Calibri"/>
              </a:rPr>
              <a:t>Clot</a:t>
            </a:r>
          </a:p>
          <a:p>
            <a:pPr marL="742950" lvl="1" indent="-341630">
              <a:buFont typeface="Arial"/>
              <a:buChar char="•"/>
            </a:pPr>
            <a:r>
              <a:rPr lang="en-CA">
                <a:ea typeface="Calibri"/>
                <a:cs typeface="Calibri"/>
              </a:rPr>
              <a:t>Concentrated coagulation factor administration</a:t>
            </a:r>
            <a:endParaRPr lang="en-US">
              <a:ea typeface="Calibri"/>
              <a:cs typeface="Calibri"/>
            </a:endParaRPr>
          </a:p>
          <a:p>
            <a:pPr marL="742950" lvl="1" indent="-341630">
              <a:buFont typeface="Arial"/>
              <a:buChar char="•"/>
            </a:pPr>
            <a:r>
              <a:rPr lang="en-CA">
                <a:latin typeface="Calibri"/>
                <a:ea typeface="Calibri"/>
                <a:cs typeface="Calibri"/>
              </a:rPr>
              <a:t>Low flows</a:t>
            </a:r>
          </a:p>
          <a:p>
            <a:pPr marL="285750" indent="-285750">
              <a:buFont typeface="Arial"/>
              <a:buChar char="•"/>
            </a:pPr>
            <a:r>
              <a:rPr lang="en-CA">
                <a:ea typeface="Calibri"/>
                <a:cs typeface="Calibri"/>
              </a:rPr>
              <a:t>Pump failure</a:t>
            </a:r>
          </a:p>
          <a:p>
            <a:pPr marL="285750" indent="-285750">
              <a:buFont typeface="Arial"/>
              <a:buChar char="•"/>
            </a:pPr>
            <a:r>
              <a:rPr lang="en-CA">
                <a:ea typeface="Calibri"/>
                <a:cs typeface="Calibri"/>
              </a:rPr>
              <a:t>Cannula dislodgement</a:t>
            </a:r>
          </a:p>
          <a:p>
            <a:pPr marL="285750" indent="-285750">
              <a:buFont typeface="Arial"/>
              <a:buChar char="•"/>
            </a:pPr>
            <a:r>
              <a:rPr lang="en-CA">
                <a:ea typeface="Calibri"/>
                <a:cs typeface="Calibri"/>
              </a:rPr>
              <a:t>Gross air</a:t>
            </a:r>
          </a:p>
          <a:p>
            <a:pPr marL="285750" indent="-285750">
              <a:buFont typeface="Arial"/>
              <a:buChar char="•"/>
            </a:pPr>
            <a:r>
              <a:rPr lang="en-CA">
                <a:ea typeface="Calibri"/>
                <a:cs typeface="Calibri"/>
              </a:rPr>
              <a:t>Limb ischemia</a:t>
            </a:r>
            <a:endParaRPr lang="en-US"/>
          </a:p>
        </p:txBody>
      </p:sp>
      <p:sp>
        <p:nvSpPr>
          <p:cNvPr id="4" name="Slide Number Placeholder 3">
            <a:extLst>
              <a:ext uri="{FF2B5EF4-FFF2-40B4-BE49-F238E27FC236}">
                <a16:creationId xmlns:a16="http://schemas.microsoft.com/office/drawing/2014/main" id="{D3F8DEC9-15DD-73D3-3BB9-706D831CB7EE}"/>
              </a:ext>
            </a:extLst>
          </p:cNvPr>
          <p:cNvSpPr>
            <a:spLocks noGrp="1"/>
          </p:cNvSpPr>
          <p:nvPr>
            <p:ph type="sldNum" sz="quarter" idx="12"/>
          </p:nvPr>
        </p:nvSpPr>
        <p:spPr/>
        <p:txBody>
          <a:bodyPr/>
          <a:lstStyle/>
          <a:p>
            <a:fld id="{56F460CF-4789-5848-B965-6EAFD6B7CB2A}" type="slidenum">
              <a:rPr lang="en-US" smtClean="0"/>
              <a:t>15</a:t>
            </a:fld>
            <a:endParaRPr lang="en-US"/>
          </a:p>
        </p:txBody>
      </p:sp>
      <p:pic>
        <p:nvPicPr>
          <p:cNvPr id="9" name="Picture 8" descr="A medical equipment in a room&#10;&#10;Description automatically generated">
            <a:extLst>
              <a:ext uri="{FF2B5EF4-FFF2-40B4-BE49-F238E27FC236}">
                <a16:creationId xmlns:a16="http://schemas.microsoft.com/office/drawing/2014/main" id="{BF36D9C8-D5DF-1DE9-5D3B-F294E032D950}"/>
              </a:ext>
            </a:extLst>
          </p:cNvPr>
          <p:cNvPicPr>
            <a:picLocks noChangeAspect="1"/>
          </p:cNvPicPr>
          <p:nvPr/>
        </p:nvPicPr>
        <p:blipFill>
          <a:blip r:embed="rId3"/>
          <a:stretch>
            <a:fillRect/>
          </a:stretch>
        </p:blipFill>
        <p:spPr>
          <a:xfrm rot="5400000">
            <a:off x="6028592" y="2073031"/>
            <a:ext cx="4355124" cy="3268785"/>
          </a:xfrm>
          <a:prstGeom prst="rect">
            <a:avLst/>
          </a:prstGeom>
        </p:spPr>
      </p:pic>
    </p:spTree>
    <p:extLst>
      <p:ext uri="{BB962C8B-B14F-4D97-AF65-F5344CB8AC3E}">
        <p14:creationId xmlns:p14="http://schemas.microsoft.com/office/powerpoint/2010/main" val="40727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edical equipment on wheels&#10;&#10;Description automatically generated">
            <a:extLst>
              <a:ext uri="{FF2B5EF4-FFF2-40B4-BE49-F238E27FC236}">
                <a16:creationId xmlns:a16="http://schemas.microsoft.com/office/drawing/2014/main" id="{1B7F8B68-7B7D-0D56-89DF-E16509A6F7F2}"/>
              </a:ext>
            </a:extLst>
          </p:cNvPr>
          <p:cNvPicPr>
            <a:picLocks noChangeAspect="1"/>
          </p:cNvPicPr>
          <p:nvPr/>
        </p:nvPicPr>
        <p:blipFill>
          <a:blip r:embed="rId3"/>
          <a:stretch>
            <a:fillRect/>
          </a:stretch>
        </p:blipFill>
        <p:spPr>
          <a:xfrm>
            <a:off x="6773807" y="1704236"/>
            <a:ext cx="3181211" cy="3181211"/>
          </a:xfrm>
          <a:prstGeom prst="rect">
            <a:avLst/>
          </a:prstGeom>
        </p:spPr>
      </p:pic>
      <p:sp>
        <p:nvSpPr>
          <p:cNvPr id="2" name="Title 1"/>
          <p:cNvSpPr>
            <a:spLocks noGrp="1"/>
          </p:cNvSpPr>
          <p:nvPr>
            <p:ph type="title"/>
          </p:nvPr>
        </p:nvSpPr>
        <p:spPr>
          <a:xfrm>
            <a:off x="587828" y="666290"/>
            <a:ext cx="10168841" cy="538389"/>
          </a:xfrm>
        </p:spPr>
        <p:txBody>
          <a:bodyPr>
            <a:normAutofit/>
          </a:bodyPr>
          <a:lstStyle/>
          <a:p>
            <a:r>
              <a:rPr lang="en-CA" b="0">
                <a:latin typeface="Calibri"/>
                <a:cs typeface="Calibri"/>
              </a:rPr>
              <a:t>Preparing for ECMO in the OR: Considerations</a:t>
            </a:r>
            <a:endParaRPr lang="en-US">
              <a:latin typeface="Calibri"/>
              <a:cs typeface="Calibri"/>
            </a:endParaRPr>
          </a:p>
        </p:txBody>
      </p:sp>
      <p:sp>
        <p:nvSpPr>
          <p:cNvPr id="3" name="Content Placeholder 2"/>
          <p:cNvSpPr>
            <a:spLocks noGrp="1"/>
          </p:cNvSpPr>
          <p:nvPr>
            <p:ph sz="half" idx="15"/>
          </p:nvPr>
        </p:nvSpPr>
        <p:spPr>
          <a:xfrm>
            <a:off x="579119" y="1355195"/>
            <a:ext cx="9116424" cy="4829035"/>
          </a:xfrm>
        </p:spPr>
        <p:txBody>
          <a:bodyPr vert="horz" lIns="91440" tIns="45720" rIns="91440" bIns="45720" rtlCol="0" anchor="t">
            <a:normAutofit/>
          </a:bodyPr>
          <a:lstStyle/>
          <a:p>
            <a:pPr marL="341630" indent="-341630"/>
            <a:r>
              <a:rPr lang="en-CA"/>
              <a:t>Dialysis</a:t>
            </a:r>
          </a:p>
          <a:p>
            <a:pPr marL="798830" lvl="1" indent="-341630"/>
            <a:r>
              <a:rPr lang="en-CA" sz="2000"/>
              <a:t>We do not do this on ECMO, please don’t ask </a:t>
            </a:r>
            <a:r>
              <a:rPr lang="en-CA" sz="2000">
                <a:sym typeface="Wingdings" pitchFamily="2" charset="2"/>
              </a:rPr>
              <a:t></a:t>
            </a:r>
            <a:endParaRPr lang="en-CA" sz="2000">
              <a:ea typeface="Calibri"/>
              <a:cs typeface="Calibri"/>
            </a:endParaRPr>
          </a:p>
          <a:p>
            <a:pPr marL="341630" indent="-341630"/>
            <a:r>
              <a:rPr lang="en-CA"/>
              <a:t>ECMO does not decompress the heart</a:t>
            </a:r>
            <a:endParaRPr lang="en-CA">
              <a:ea typeface="Calibri"/>
              <a:cs typeface="Calibri"/>
            </a:endParaRPr>
          </a:p>
          <a:p>
            <a:pPr marL="798830" lvl="1" indent="-341630"/>
            <a:r>
              <a:rPr lang="en-CA" sz="2000"/>
              <a:t>Closed system with no reservoir to drain the patient</a:t>
            </a:r>
            <a:endParaRPr lang="en-CA" sz="2000">
              <a:ea typeface="Calibri"/>
              <a:cs typeface="Calibri"/>
            </a:endParaRPr>
          </a:p>
          <a:p>
            <a:pPr marL="798830" lvl="1" indent="-341630"/>
            <a:r>
              <a:rPr lang="en-CA" sz="2000">
                <a:ea typeface="Calibri"/>
                <a:cs typeface="Calibri"/>
              </a:rPr>
              <a:t>External decompression options:</a:t>
            </a:r>
          </a:p>
          <a:p>
            <a:pPr lvl="2"/>
            <a:r>
              <a:rPr lang="en-CA" sz="1800">
                <a:ea typeface="Calibri"/>
                <a:cs typeface="Calibri"/>
              </a:rPr>
              <a:t>Ballon atrial septostomy </a:t>
            </a:r>
          </a:p>
          <a:p>
            <a:pPr lvl="2"/>
            <a:r>
              <a:rPr lang="en-CA" sz="1800">
                <a:ea typeface="Calibri"/>
                <a:cs typeface="Calibri"/>
              </a:rPr>
              <a:t>Direct LV vent </a:t>
            </a:r>
          </a:p>
          <a:p>
            <a:pPr lvl="2"/>
            <a:r>
              <a:rPr lang="en-CA" sz="1800">
                <a:ea typeface="Calibri"/>
                <a:cs typeface="Calibri"/>
              </a:rPr>
              <a:t>IABP </a:t>
            </a:r>
          </a:p>
          <a:p>
            <a:pPr lvl="2"/>
            <a:r>
              <a:rPr lang="en-CA" sz="1800" err="1">
                <a:ea typeface="Calibri"/>
                <a:cs typeface="Calibri"/>
              </a:rPr>
              <a:t>Impella</a:t>
            </a:r>
            <a:r>
              <a:rPr lang="en-CA" sz="1800">
                <a:ea typeface="Calibri"/>
                <a:cs typeface="Calibri"/>
              </a:rPr>
              <a:t> (currently not available)</a:t>
            </a:r>
          </a:p>
          <a:p>
            <a:pPr marL="341630" indent="-341630"/>
            <a:r>
              <a:rPr lang="en-CA" sz="2600">
                <a:ea typeface="Calibri"/>
                <a:cs typeface="Calibri"/>
              </a:rPr>
              <a:t>Drug administration</a:t>
            </a:r>
          </a:p>
          <a:p>
            <a:pPr marL="341630" indent="-341630"/>
            <a:endParaRPr lang="en-CA">
              <a:ea typeface="Calibri"/>
              <a:cs typeface="Calibri"/>
            </a:endParaRPr>
          </a:p>
          <a:p>
            <a:pPr marL="798830" lvl="1" indent="-341630"/>
            <a:endParaRPr lang="en-CA">
              <a:ea typeface="Calibri"/>
              <a:cs typeface="Calibri"/>
            </a:endParaRPr>
          </a:p>
          <a:p>
            <a:pPr marL="798830" lvl="1" indent="-341630"/>
            <a:endParaRPr lang="en-CA" sz="2000">
              <a:ea typeface="Calibri"/>
              <a:cs typeface="Calibri"/>
            </a:endParaRPr>
          </a:p>
          <a:p>
            <a:pPr marL="341630" indent="-341630"/>
            <a:endParaRPr lang="en-CA">
              <a:ea typeface="Calibri"/>
              <a:cs typeface="Calibri"/>
            </a:endParaRPr>
          </a:p>
        </p:txBody>
      </p:sp>
      <p:sp>
        <p:nvSpPr>
          <p:cNvPr id="5" name="Slide Number Placeholder 4"/>
          <p:cNvSpPr>
            <a:spLocks noGrp="1"/>
          </p:cNvSpPr>
          <p:nvPr>
            <p:ph type="sldNum" sz="quarter" idx="12"/>
          </p:nvPr>
        </p:nvSpPr>
        <p:spPr/>
        <p:txBody>
          <a:bodyPr/>
          <a:lstStyle/>
          <a:p>
            <a:fld id="{56F460CF-4789-5848-B965-6EAFD6B7CB2A}" type="slidenum">
              <a:rPr lang="en-US" smtClean="0"/>
              <a:t>16</a:t>
            </a:fld>
            <a:endParaRPr lang="en-US"/>
          </a:p>
        </p:txBody>
      </p:sp>
      <p:pic>
        <p:nvPicPr>
          <p:cNvPr id="6" name="Picture 5" descr="A white tube with a blue label&#10;&#10;Description automatically generated">
            <a:extLst>
              <a:ext uri="{FF2B5EF4-FFF2-40B4-BE49-F238E27FC236}">
                <a16:creationId xmlns:a16="http://schemas.microsoft.com/office/drawing/2014/main" id="{830AB097-F7AC-B3D2-F2E0-A36B7B1AF067}"/>
              </a:ext>
            </a:extLst>
          </p:cNvPr>
          <p:cNvPicPr>
            <a:picLocks noChangeAspect="1"/>
          </p:cNvPicPr>
          <p:nvPr/>
        </p:nvPicPr>
        <p:blipFill>
          <a:blip r:embed="rId4"/>
          <a:stretch>
            <a:fillRect/>
          </a:stretch>
        </p:blipFill>
        <p:spPr>
          <a:xfrm>
            <a:off x="9158684" y="2773715"/>
            <a:ext cx="2590800" cy="1762125"/>
          </a:xfrm>
          <a:prstGeom prst="rect">
            <a:avLst/>
          </a:prstGeom>
        </p:spPr>
      </p:pic>
      <p:sp>
        <p:nvSpPr>
          <p:cNvPr id="8" name="&quot;Not Allowed&quot; Symbol 7">
            <a:extLst>
              <a:ext uri="{FF2B5EF4-FFF2-40B4-BE49-F238E27FC236}">
                <a16:creationId xmlns:a16="http://schemas.microsoft.com/office/drawing/2014/main" id="{ADD1D7B2-B406-3527-442F-2419CFD29B5F}"/>
              </a:ext>
            </a:extLst>
          </p:cNvPr>
          <p:cNvSpPr/>
          <p:nvPr/>
        </p:nvSpPr>
        <p:spPr>
          <a:xfrm>
            <a:off x="8058727" y="2049317"/>
            <a:ext cx="3111499" cy="3111499"/>
          </a:xfrm>
          <a:prstGeom prst="noSmoking">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99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a:xfrm>
            <a:off x="587828" y="666290"/>
            <a:ext cx="10083889" cy="538389"/>
          </a:xfrm>
        </p:spPr>
        <p:txBody>
          <a:bodyPr>
            <a:normAutofit/>
          </a:bodyPr>
          <a:lstStyle/>
          <a:p>
            <a:r>
              <a:rPr lang="en-CA" b="0">
                <a:latin typeface="Calibri"/>
                <a:cs typeface="Calibri"/>
              </a:rPr>
              <a:t>Preparing for ECMO in the OR: </a:t>
            </a:r>
            <a:r>
              <a:rPr lang="en-US" b="0">
                <a:latin typeface="Calibri"/>
                <a:cs typeface="Calibri"/>
              </a:rPr>
              <a:t>Weaning and Decannulation</a:t>
            </a:r>
            <a:endParaRPr lang="en-US">
              <a:latin typeface="Calibri"/>
              <a:cs typeface="Calibri"/>
            </a:endParaRPr>
          </a:p>
        </p:txBody>
      </p:sp>
      <p:sp>
        <p:nvSpPr>
          <p:cNvPr id="6" name="Content Placeholder 5"/>
          <p:cNvSpPr>
            <a:spLocks noGrp="1"/>
          </p:cNvSpPr>
          <p:nvPr>
            <p:ph sz="half" idx="15"/>
          </p:nvPr>
        </p:nvSpPr>
        <p:spPr/>
        <p:txBody>
          <a:bodyPr vert="horz" lIns="91440" tIns="45720" rIns="91440" bIns="45720" rtlCol="0" anchor="t">
            <a:normAutofit/>
          </a:bodyPr>
          <a:lstStyle/>
          <a:p>
            <a:pPr marL="0" indent="0" algn="ctr">
              <a:buNone/>
            </a:pPr>
            <a:r>
              <a:rPr lang="en-CA" sz="3200" b="1">
                <a:solidFill>
                  <a:srgbClr val="0070C0"/>
                </a:solidFill>
              </a:rPr>
              <a:t>VV</a:t>
            </a:r>
          </a:p>
          <a:p>
            <a:pPr marL="341630" indent="-341630"/>
            <a:r>
              <a:rPr lang="en-CA"/>
              <a:t>Full ventilation trial (done in ICU)</a:t>
            </a:r>
            <a:endParaRPr lang="en-CA">
              <a:ea typeface="Calibri"/>
              <a:cs typeface="Calibri"/>
            </a:endParaRPr>
          </a:p>
          <a:p>
            <a:pPr marL="341630" indent="-341630"/>
            <a:r>
              <a:rPr lang="en-CA" b="1"/>
              <a:t>Sweep off trial </a:t>
            </a:r>
            <a:endParaRPr lang="en-CA" b="1">
              <a:ea typeface="Calibri"/>
              <a:cs typeface="Calibri"/>
            </a:endParaRPr>
          </a:p>
          <a:p>
            <a:pPr marL="798830" lvl="1" indent="-341630"/>
            <a:r>
              <a:rPr lang="en-CA" sz="2000">
                <a:ea typeface="Calibri"/>
                <a:cs typeface="Calibri"/>
              </a:rPr>
              <a:t>Maintain current ECMO blood flow</a:t>
            </a:r>
            <a:endParaRPr lang="en-CA" sz="2000"/>
          </a:p>
          <a:p>
            <a:pPr marL="798830" lvl="1" indent="-341630"/>
            <a:r>
              <a:rPr lang="en-CA" sz="2000"/>
              <a:t>Turn OFF ECMO sweep/FiO</a:t>
            </a:r>
            <a:r>
              <a:rPr lang="en-CA" sz="2000" baseline="-25000"/>
              <a:t>2</a:t>
            </a:r>
            <a:endParaRPr lang="en-CA"/>
          </a:p>
          <a:p>
            <a:pPr marL="798830" lvl="1" indent="-341630"/>
            <a:r>
              <a:rPr lang="en-CA" sz="2000"/>
              <a:t>Fully ventilate</a:t>
            </a:r>
            <a:endParaRPr lang="en-CA" sz="2000">
              <a:ea typeface="Calibri"/>
              <a:cs typeface="Calibri"/>
            </a:endParaRPr>
          </a:p>
          <a:p>
            <a:pPr marL="798830" lvl="1" indent="-341630"/>
            <a:r>
              <a:rPr lang="en-CA" sz="2000"/>
              <a:t>End tidal during VV weaning trial</a:t>
            </a:r>
            <a:endParaRPr lang="en-CA" sz="2000">
              <a:ea typeface="Calibri"/>
              <a:cs typeface="Calibri"/>
            </a:endParaRPr>
          </a:p>
          <a:p>
            <a:pPr marL="341630" indent="-341630"/>
            <a:r>
              <a:rPr lang="en-CA"/>
              <a:t>Decannulation at bedside</a:t>
            </a:r>
            <a:endParaRPr lang="en-CA">
              <a:ea typeface="Calibri"/>
              <a:cs typeface="Calibri"/>
            </a:endParaRPr>
          </a:p>
          <a:p>
            <a:pPr marL="341630" indent="-341630"/>
            <a:endParaRPr lang="en-CA">
              <a:ea typeface="Calibri"/>
              <a:cs typeface="Calibri"/>
            </a:endParaRPr>
          </a:p>
        </p:txBody>
      </p:sp>
      <p:sp>
        <p:nvSpPr>
          <p:cNvPr id="7" name="Content Placeholder 6"/>
          <p:cNvSpPr>
            <a:spLocks noGrp="1"/>
          </p:cNvSpPr>
          <p:nvPr>
            <p:ph sz="half" idx="16"/>
          </p:nvPr>
        </p:nvSpPr>
        <p:spPr>
          <a:xfrm>
            <a:off x="6286112" y="1355195"/>
            <a:ext cx="5322785" cy="4436003"/>
          </a:xfrm>
        </p:spPr>
        <p:txBody>
          <a:bodyPr vert="horz" lIns="91440" tIns="45720" rIns="91440" bIns="45720" rtlCol="0" anchor="t">
            <a:normAutofit/>
          </a:bodyPr>
          <a:lstStyle/>
          <a:p>
            <a:pPr marL="0" lvl="0" indent="0" algn="ctr">
              <a:buNone/>
            </a:pPr>
            <a:r>
              <a:rPr lang="en-CA" sz="3200" b="1">
                <a:solidFill>
                  <a:srgbClr val="FF0000"/>
                </a:solidFill>
              </a:rPr>
              <a:t>VA</a:t>
            </a:r>
          </a:p>
          <a:p>
            <a:pPr marL="341630" indent="-341630"/>
            <a:r>
              <a:rPr lang="en-CA"/>
              <a:t>Weaning trial via </a:t>
            </a:r>
            <a:r>
              <a:rPr lang="en-CA" b="1"/>
              <a:t>wean of ECMO flow</a:t>
            </a:r>
            <a:endParaRPr lang="en-CA" b="1">
              <a:cs typeface="Calibri"/>
            </a:endParaRPr>
          </a:p>
          <a:p>
            <a:pPr marL="341630" indent="-341630"/>
            <a:r>
              <a:rPr lang="en-CA"/>
              <a:t>Fully ventilate</a:t>
            </a:r>
            <a:endParaRPr lang="en-CA">
              <a:cs typeface="Calibri"/>
            </a:endParaRPr>
          </a:p>
          <a:p>
            <a:pPr marL="341630" indent="-341630"/>
            <a:r>
              <a:rPr lang="en-CA"/>
              <a:t>Optimize inotropes and vasopressors</a:t>
            </a:r>
            <a:endParaRPr lang="en-CA">
              <a:cs typeface="Calibri"/>
            </a:endParaRPr>
          </a:p>
          <a:p>
            <a:pPr marL="341630" indent="-341630"/>
            <a:r>
              <a:rPr lang="en-CA"/>
              <a:t>Echo/TEE guidance </a:t>
            </a:r>
            <a:endParaRPr lang="en-CA">
              <a:ea typeface="Calibri"/>
              <a:cs typeface="Calibri"/>
            </a:endParaRPr>
          </a:p>
          <a:p>
            <a:pPr marL="341630" indent="-341630"/>
            <a:r>
              <a:rPr lang="en-CA"/>
              <a:t>Decannulation in OR (vascular repair)</a:t>
            </a:r>
            <a:endParaRPr lang="en-CA">
              <a:cs typeface="Calibri"/>
            </a:endParaRPr>
          </a:p>
          <a:p>
            <a:pPr marL="341630" indent="-341630"/>
            <a:r>
              <a:rPr lang="en-CA">
                <a:cs typeface="Calibri"/>
              </a:rPr>
              <a:t>Circuit cell saving (intra-op patients)</a:t>
            </a:r>
            <a:endParaRPr lang="en-CA">
              <a:ea typeface="Calibri"/>
              <a:cs typeface="Calibri"/>
            </a:endParaRPr>
          </a:p>
          <a:p>
            <a:pPr marL="341630" indent="-341630"/>
            <a:endParaRPr lang="en-CA">
              <a:cs typeface="Calibri"/>
            </a:endParaRP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pPr/>
              <a:t>17</a:t>
            </a:fld>
            <a:endParaRPr lang="en-US"/>
          </a:p>
        </p:txBody>
      </p:sp>
    </p:spTree>
    <p:extLst>
      <p:ext uri="{BB962C8B-B14F-4D97-AF65-F5344CB8AC3E}">
        <p14:creationId xmlns:p14="http://schemas.microsoft.com/office/powerpoint/2010/main" val="277942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medical report&#10;&#10;Description automatically generated">
            <a:extLst>
              <a:ext uri="{FF2B5EF4-FFF2-40B4-BE49-F238E27FC236}">
                <a16:creationId xmlns:a16="http://schemas.microsoft.com/office/drawing/2014/main" id="{E51093C6-E085-AAC4-4909-8444BA6CF5A6}"/>
              </a:ext>
            </a:extLst>
          </p:cNvPr>
          <p:cNvPicPr>
            <a:picLocks noGrp="1" noChangeAspect="1"/>
          </p:cNvPicPr>
          <p:nvPr>
            <p:ph sz="half" idx="15"/>
          </p:nvPr>
        </p:nvPicPr>
        <p:blipFill>
          <a:blip r:embed="rId3"/>
          <a:stretch>
            <a:fillRect/>
          </a:stretch>
        </p:blipFill>
        <p:spPr>
          <a:xfrm>
            <a:off x="2571381" y="1859"/>
            <a:ext cx="7656315" cy="6804006"/>
          </a:xfrm>
        </p:spPr>
      </p:pic>
      <p:sp>
        <p:nvSpPr>
          <p:cNvPr id="5" name="Slide Number Placeholder 4">
            <a:extLst>
              <a:ext uri="{FF2B5EF4-FFF2-40B4-BE49-F238E27FC236}">
                <a16:creationId xmlns:a16="http://schemas.microsoft.com/office/drawing/2014/main" id="{C5B60574-0435-A7F2-3AC9-A95CE5D6D315}"/>
              </a:ext>
            </a:extLst>
          </p:cNvPr>
          <p:cNvSpPr>
            <a:spLocks noGrp="1"/>
          </p:cNvSpPr>
          <p:nvPr>
            <p:ph type="sldNum" sz="quarter" idx="12"/>
          </p:nvPr>
        </p:nvSpPr>
        <p:spPr/>
        <p:txBody>
          <a:bodyPr/>
          <a:lstStyle/>
          <a:p>
            <a:fld id="{56F460CF-4789-5848-B965-6EAFD6B7CB2A}" type="slidenum">
              <a:rPr lang="en-US" smtClean="0"/>
              <a:t>18</a:t>
            </a:fld>
            <a:endParaRPr lang="en-US"/>
          </a:p>
        </p:txBody>
      </p:sp>
    </p:spTree>
    <p:extLst>
      <p:ext uri="{BB962C8B-B14F-4D97-AF65-F5344CB8AC3E}">
        <p14:creationId xmlns:p14="http://schemas.microsoft.com/office/powerpoint/2010/main" val="1232213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0A60CF-08FA-1489-1CB9-906E7ACE77AE}"/>
              </a:ext>
            </a:extLst>
          </p:cNvPr>
          <p:cNvSpPr>
            <a:spLocks noGrp="1"/>
          </p:cNvSpPr>
          <p:nvPr>
            <p:ph type="sldNum" sz="quarter" idx="12"/>
          </p:nvPr>
        </p:nvSpPr>
        <p:spPr/>
        <p:txBody>
          <a:bodyPr/>
          <a:lstStyle/>
          <a:p>
            <a:fld id="{56F460CF-4789-5848-B965-6EAFD6B7CB2A}" type="slidenum">
              <a:rPr lang="en-US" smtClean="0"/>
              <a:t>19</a:t>
            </a:fld>
            <a:endParaRPr lang="en-US"/>
          </a:p>
        </p:txBody>
      </p:sp>
      <p:pic>
        <p:nvPicPr>
          <p:cNvPr id="6" name="Picture 5">
            <a:extLst>
              <a:ext uri="{FF2B5EF4-FFF2-40B4-BE49-F238E27FC236}">
                <a16:creationId xmlns:a16="http://schemas.microsoft.com/office/drawing/2014/main" id="{A844257D-7C8B-F424-8E77-50657ABD5391}"/>
              </a:ext>
            </a:extLst>
          </p:cNvPr>
          <p:cNvPicPr>
            <a:picLocks noChangeAspect="1"/>
          </p:cNvPicPr>
          <p:nvPr/>
        </p:nvPicPr>
        <p:blipFill>
          <a:blip r:embed="rId3"/>
          <a:stretch>
            <a:fillRect/>
          </a:stretch>
        </p:blipFill>
        <p:spPr>
          <a:xfrm>
            <a:off x="1873424" y="622355"/>
            <a:ext cx="8360220" cy="5401889"/>
          </a:xfrm>
          <a:prstGeom prst="rect">
            <a:avLst/>
          </a:prstGeom>
        </p:spPr>
      </p:pic>
    </p:spTree>
    <p:extLst>
      <p:ext uri="{BB962C8B-B14F-4D97-AF65-F5344CB8AC3E}">
        <p14:creationId xmlns:p14="http://schemas.microsoft.com/office/powerpoint/2010/main" val="4168524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9B5C68-A556-8A41-979F-B63EF9DDB8EF}"/>
              </a:ext>
            </a:extLst>
          </p:cNvPr>
          <p:cNvSpPr>
            <a:spLocks noGrp="1"/>
          </p:cNvSpPr>
          <p:nvPr>
            <p:ph type="title"/>
          </p:nvPr>
        </p:nvSpPr>
        <p:spPr/>
        <p:txBody>
          <a:bodyPr/>
          <a:lstStyle/>
          <a:p>
            <a:r>
              <a:rPr lang="en-US" b="0"/>
              <a:t>Land Acknowledgement</a:t>
            </a:r>
          </a:p>
        </p:txBody>
      </p:sp>
      <p:sp>
        <p:nvSpPr>
          <p:cNvPr id="6" name="Text Placeholder 2">
            <a:extLst>
              <a:ext uri="{FF2B5EF4-FFF2-40B4-BE49-F238E27FC236}">
                <a16:creationId xmlns:a16="http://schemas.microsoft.com/office/drawing/2014/main" id="{C2B337ED-B739-A746-8BFE-EB5524145F94}"/>
              </a:ext>
            </a:extLst>
          </p:cNvPr>
          <p:cNvSpPr txBox="1">
            <a:spLocks/>
          </p:cNvSpPr>
          <p:nvPr/>
        </p:nvSpPr>
        <p:spPr>
          <a:xfrm>
            <a:off x="1956791" y="1873649"/>
            <a:ext cx="7706916" cy="5922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altLang="en-US"/>
              <a:t>We would like to acknowledge that we are gathered today on the traditional territories of the Musqueam, Squamish and Tsleil-Waututh peoples.</a:t>
            </a:r>
          </a:p>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213" y="2792674"/>
            <a:ext cx="2357438" cy="23288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535" y="2819051"/>
            <a:ext cx="2357438" cy="23288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1203" y="2804457"/>
            <a:ext cx="2357438" cy="23288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8225" y="5448293"/>
            <a:ext cx="1178719" cy="264752"/>
          </a:xfrm>
          <a:prstGeom prst="rect">
            <a:avLst/>
          </a:prstGeom>
        </p:spPr>
      </p:pic>
      <p:sp>
        <p:nvSpPr>
          <p:cNvPr id="11" name="TextBox 10"/>
          <p:cNvSpPr txBox="1"/>
          <p:nvPr/>
        </p:nvSpPr>
        <p:spPr>
          <a:xfrm>
            <a:off x="4875958" y="5197120"/>
            <a:ext cx="5346290" cy="207749"/>
          </a:xfrm>
          <a:prstGeom prst="rect">
            <a:avLst/>
          </a:prstGeom>
          <a:noFill/>
        </p:spPr>
        <p:txBody>
          <a:bodyPr wrap="square" rtlCol="0">
            <a:spAutoFit/>
          </a:bodyPr>
          <a:lstStyle/>
          <a:p>
            <a:pPr algn="r" fontAlgn="base">
              <a:spcBef>
                <a:spcPct val="0"/>
              </a:spcBef>
              <a:spcAft>
                <a:spcPct val="0"/>
              </a:spcAft>
            </a:pPr>
            <a:r>
              <a:rPr lang="en-CA" sz="750" i="1">
                <a:solidFill>
                  <a:prstClr val="black"/>
                </a:solidFill>
                <a:latin typeface="Arial" charset="0"/>
              </a:rPr>
              <a:t>Source: www.johomaps.net</a:t>
            </a:r>
          </a:p>
        </p:txBody>
      </p:sp>
    </p:spTree>
    <p:extLst>
      <p:ext uri="{BB962C8B-B14F-4D97-AF65-F5344CB8AC3E}">
        <p14:creationId xmlns:p14="http://schemas.microsoft.com/office/powerpoint/2010/main" val="398921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p:txBody>
          <a:bodyPr/>
          <a:lstStyle/>
          <a:p>
            <a:r>
              <a:rPr lang="en-US" b="0"/>
              <a:t>Typical Goals</a:t>
            </a:r>
          </a:p>
        </p:txBody>
      </p:sp>
      <p:sp>
        <p:nvSpPr>
          <p:cNvPr id="4" name="Text Placeholder 3"/>
          <p:cNvSpPr>
            <a:spLocks noGrp="1"/>
          </p:cNvSpPr>
          <p:nvPr>
            <p:ph type="body" sz="quarter" idx="13"/>
          </p:nvPr>
        </p:nvSpPr>
        <p:spPr/>
        <p:txBody>
          <a:bodyPr vert="horz" lIns="91440" tIns="45720" rIns="91440" bIns="45720" rtlCol="0" anchor="t">
            <a:noAutofit/>
          </a:bodyPr>
          <a:lstStyle/>
          <a:p>
            <a:pPr marL="342900" indent="-342900">
              <a:buFont typeface="Arial" panose="020B0604020202020204" pitchFamily="34" charset="0"/>
              <a:buChar char="•"/>
            </a:pPr>
            <a:r>
              <a:rPr lang="en-US" altLang="en-US"/>
              <a:t>Hemoglobin ≥ 80... </a:t>
            </a:r>
          </a:p>
          <a:p>
            <a:pPr marL="342900" indent="-342900">
              <a:buFont typeface="Arial" panose="020B0604020202020204" pitchFamily="34" charset="0"/>
              <a:buChar char="•"/>
            </a:pPr>
            <a:r>
              <a:rPr lang="en-US" altLang="en-US"/>
              <a:t>Platelets &gt; 50 </a:t>
            </a:r>
            <a:endParaRPr lang="en-US" altLang="en-US">
              <a:ea typeface="Calibri"/>
              <a:cs typeface="Calibri"/>
            </a:endParaRPr>
          </a:p>
          <a:p>
            <a:pPr marL="342900" indent="-342900">
              <a:buFont typeface="Arial" panose="020B0604020202020204" pitchFamily="34" charset="0"/>
              <a:buChar char="•"/>
            </a:pPr>
            <a:r>
              <a:rPr lang="en-US" altLang="en-US"/>
              <a:t>INR ≤ 1.8</a:t>
            </a:r>
            <a:endParaRPr lang="en-US" altLang="en-US">
              <a:ea typeface="Calibri"/>
              <a:cs typeface="Calibri"/>
            </a:endParaRPr>
          </a:p>
          <a:p>
            <a:pPr marL="342900" indent="-342900">
              <a:buFont typeface="Arial" panose="020B0604020202020204" pitchFamily="34" charset="0"/>
              <a:buChar char="•"/>
            </a:pPr>
            <a:r>
              <a:rPr lang="en-US" altLang="en-US"/>
              <a:t>Fibrinogen ≥ 1.0</a:t>
            </a:r>
            <a:endParaRPr lang="en-US" altLang="en-US">
              <a:ea typeface="Calibri"/>
              <a:cs typeface="Calibri"/>
            </a:endParaRPr>
          </a:p>
          <a:p>
            <a:pPr marL="342900" indent="-342900">
              <a:buFont typeface="Arial" panose="020B0604020202020204" pitchFamily="34" charset="0"/>
              <a:buChar char="•"/>
            </a:pPr>
            <a:r>
              <a:rPr lang="en-US" altLang="en-US"/>
              <a:t>Temperature: normothermic* </a:t>
            </a:r>
            <a:endParaRPr lang="en-US" altLang="en-US">
              <a:ea typeface="Calibri"/>
              <a:cs typeface="Calibri"/>
            </a:endParaRPr>
          </a:p>
          <a:p>
            <a:pPr marL="342900" indent="-342900">
              <a:buFont typeface="Arial" panose="020B0604020202020204" pitchFamily="34" charset="0"/>
              <a:buChar char="•"/>
            </a:pPr>
            <a:r>
              <a:rPr lang="en-US" altLang="en-US"/>
              <a:t>Net fluid balance </a:t>
            </a:r>
            <a:endParaRPr lang="en-US" altLang="en-US">
              <a:ea typeface="Calibri"/>
              <a:cs typeface="Calibri"/>
            </a:endParaRPr>
          </a:p>
          <a:p>
            <a:pPr marL="342900" indent="-342900">
              <a:buFont typeface="Arial" panose="020B0604020202020204" pitchFamily="34" charset="0"/>
              <a:buChar char="•"/>
            </a:pPr>
            <a:endParaRPr lang="en-US" altLang="en-US"/>
          </a:p>
          <a:p>
            <a:pPr marL="342900" indent="-342900">
              <a:buFont typeface="Arial" panose="020B0604020202020204" pitchFamily="34" charset="0"/>
              <a:buChar char="•"/>
            </a:pPr>
            <a:endParaRPr lang="en-US" altLang="en-US"/>
          </a:p>
          <a:p>
            <a:r>
              <a:rPr lang="en-US" altLang="en-US"/>
              <a:t>*unless post-arrest, hypothermic, etc.</a:t>
            </a:r>
            <a:endParaRPr lang="en-US" altLang="en-US">
              <a:ea typeface="Calibri"/>
              <a:cs typeface="Calibri"/>
            </a:endParaRPr>
          </a:p>
          <a:p>
            <a:endParaRPr lang="en-CA"/>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20</a:t>
            </a:fld>
            <a:endParaRPr lang="en-US"/>
          </a:p>
        </p:txBody>
      </p:sp>
    </p:spTree>
    <p:extLst>
      <p:ext uri="{BB962C8B-B14F-4D97-AF65-F5344CB8AC3E}">
        <p14:creationId xmlns:p14="http://schemas.microsoft.com/office/powerpoint/2010/main" val="251556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44D-4267-21C6-C0EF-DC1289BD15B3}"/>
              </a:ext>
            </a:extLst>
          </p:cNvPr>
          <p:cNvSpPr>
            <a:spLocks noGrp="1"/>
          </p:cNvSpPr>
          <p:nvPr>
            <p:ph type="title"/>
          </p:nvPr>
        </p:nvSpPr>
        <p:spPr>
          <a:xfrm>
            <a:off x="574460" y="666290"/>
            <a:ext cx="7600328" cy="538389"/>
          </a:xfrm>
        </p:spPr>
        <p:txBody>
          <a:bodyPr>
            <a:normAutofit/>
          </a:bodyPr>
          <a:lstStyle/>
          <a:p>
            <a:r>
              <a:rPr lang="en-US" b="0">
                <a:latin typeface="Calibri"/>
                <a:cs typeface="Calibri"/>
              </a:rPr>
              <a:t>VGH ECMO Intra-op 2016-Present</a:t>
            </a:r>
            <a:endParaRPr lang="en-US" b="0">
              <a:ea typeface="Calibri"/>
              <a:cs typeface="Calibri"/>
            </a:endParaRPr>
          </a:p>
        </p:txBody>
      </p:sp>
      <p:sp>
        <p:nvSpPr>
          <p:cNvPr id="4" name="Slide Number Placeholder 3">
            <a:extLst>
              <a:ext uri="{FF2B5EF4-FFF2-40B4-BE49-F238E27FC236}">
                <a16:creationId xmlns:a16="http://schemas.microsoft.com/office/drawing/2014/main" id="{610EFC11-F27C-7D84-3830-45B95E714FD6}"/>
              </a:ext>
            </a:extLst>
          </p:cNvPr>
          <p:cNvSpPr>
            <a:spLocks noGrp="1"/>
          </p:cNvSpPr>
          <p:nvPr>
            <p:ph type="sldNum" sz="quarter" idx="12"/>
          </p:nvPr>
        </p:nvSpPr>
        <p:spPr/>
        <p:txBody>
          <a:bodyPr/>
          <a:lstStyle/>
          <a:p>
            <a:fld id="{56F460CF-4789-5848-B965-6EAFD6B7CB2A}" type="slidenum">
              <a:rPr lang="en-US" smtClean="0"/>
              <a:t>21</a:t>
            </a:fld>
            <a:endParaRPr lang="en-US"/>
          </a:p>
        </p:txBody>
      </p:sp>
      <p:graphicFrame>
        <p:nvGraphicFramePr>
          <p:cNvPr id="5" name="Table 4">
            <a:extLst>
              <a:ext uri="{FF2B5EF4-FFF2-40B4-BE49-F238E27FC236}">
                <a16:creationId xmlns:a16="http://schemas.microsoft.com/office/drawing/2014/main" id="{A11BAB05-DA8A-2056-D6E3-A79C94D0F9E7}"/>
              </a:ext>
            </a:extLst>
          </p:cNvPr>
          <p:cNvGraphicFramePr>
            <a:graphicFrameLocks noGrp="1"/>
          </p:cNvGraphicFramePr>
          <p:nvPr>
            <p:extLst>
              <p:ext uri="{D42A27DB-BD31-4B8C-83A1-F6EECF244321}">
                <p14:modId xmlns:p14="http://schemas.microsoft.com/office/powerpoint/2010/main" val="2228168054"/>
              </p:ext>
            </p:extLst>
          </p:nvPr>
        </p:nvGraphicFramePr>
        <p:xfrm>
          <a:off x="693615" y="1436076"/>
          <a:ext cx="9930789" cy="4493412"/>
        </p:xfrm>
        <a:graphic>
          <a:graphicData uri="http://schemas.openxmlformats.org/drawingml/2006/table">
            <a:tbl>
              <a:tblPr firstRow="1" bandRow="1">
                <a:tableStyleId>{5C22544A-7EE6-4342-B048-85BDC9FD1C3A}</a:tableStyleId>
              </a:tblPr>
              <a:tblGrid>
                <a:gridCol w="3587816">
                  <a:extLst>
                    <a:ext uri="{9D8B030D-6E8A-4147-A177-3AD203B41FA5}">
                      <a16:colId xmlns:a16="http://schemas.microsoft.com/office/drawing/2014/main" val="347176372"/>
                    </a:ext>
                  </a:extLst>
                </a:gridCol>
                <a:gridCol w="2144195">
                  <a:extLst>
                    <a:ext uri="{9D8B030D-6E8A-4147-A177-3AD203B41FA5}">
                      <a16:colId xmlns:a16="http://schemas.microsoft.com/office/drawing/2014/main" val="4112823155"/>
                    </a:ext>
                  </a:extLst>
                </a:gridCol>
                <a:gridCol w="1944999">
                  <a:extLst>
                    <a:ext uri="{9D8B030D-6E8A-4147-A177-3AD203B41FA5}">
                      <a16:colId xmlns:a16="http://schemas.microsoft.com/office/drawing/2014/main" val="2261379051"/>
                    </a:ext>
                  </a:extLst>
                </a:gridCol>
                <a:gridCol w="2253779">
                  <a:extLst>
                    <a:ext uri="{9D8B030D-6E8A-4147-A177-3AD203B41FA5}">
                      <a16:colId xmlns:a16="http://schemas.microsoft.com/office/drawing/2014/main" val="101763801"/>
                    </a:ext>
                  </a:extLst>
                </a:gridCol>
              </a:tblGrid>
              <a:tr h="641916">
                <a:tc>
                  <a:txBody>
                    <a:bodyPr/>
                    <a:lstStyle/>
                    <a:p>
                      <a:pPr algn="ctr"/>
                      <a:r>
                        <a:rPr lang="en-US"/>
                        <a:t>Procedure</a:t>
                      </a:r>
                    </a:p>
                  </a:txBody>
                  <a:tcPr anchor="ctr"/>
                </a:tc>
                <a:tc>
                  <a:txBody>
                    <a:bodyPr/>
                    <a:lstStyle/>
                    <a:p>
                      <a:pPr lvl="0" algn="ctr">
                        <a:buNone/>
                      </a:pPr>
                      <a:r>
                        <a:rPr lang="en-US"/>
                        <a:t>Total # ECMO Runs</a:t>
                      </a:r>
                    </a:p>
                  </a:txBody>
                  <a:tcPr anchor="ctr"/>
                </a:tc>
                <a:tc>
                  <a:txBody>
                    <a:bodyPr/>
                    <a:lstStyle/>
                    <a:p>
                      <a:pPr lvl="0" algn="ctr">
                        <a:buNone/>
                      </a:pPr>
                      <a:r>
                        <a:rPr lang="en-US"/>
                        <a:t>Type</a:t>
                      </a:r>
                    </a:p>
                  </a:txBody>
                  <a:tcPr anchor="ctr"/>
                </a:tc>
                <a:tc>
                  <a:txBody>
                    <a:bodyPr/>
                    <a:lstStyle/>
                    <a:p>
                      <a:pPr lvl="0" algn="ctr">
                        <a:buNone/>
                      </a:pPr>
                      <a:r>
                        <a:rPr lang="en-US">
                          <a:effectLst/>
                        </a:rPr>
                        <a:t>% Survival to D/C</a:t>
                      </a:r>
                      <a:endParaRPr lang="en-US"/>
                    </a:p>
                  </a:txBody>
                  <a:tcPr anchor="ctr"/>
                </a:tc>
                <a:extLst>
                  <a:ext uri="{0D108BD9-81ED-4DB2-BD59-A6C34878D82A}">
                    <a16:rowId xmlns:a16="http://schemas.microsoft.com/office/drawing/2014/main" val="2450324194"/>
                  </a:ext>
                </a:extLst>
              </a:tr>
              <a:tr h="641916">
                <a:tc>
                  <a:txBody>
                    <a:bodyPr/>
                    <a:lstStyle/>
                    <a:p>
                      <a:pPr lvl="0" algn="ctr">
                        <a:buNone/>
                      </a:pPr>
                      <a:r>
                        <a:rPr lang="en-US"/>
                        <a:t>Liver Tx</a:t>
                      </a:r>
                    </a:p>
                  </a:txBody>
                  <a:tcPr anchor="ctr"/>
                </a:tc>
                <a:tc>
                  <a:txBody>
                    <a:bodyPr/>
                    <a:lstStyle/>
                    <a:p>
                      <a:pPr lvl="0" algn="ctr">
                        <a:buNone/>
                      </a:pPr>
                      <a:r>
                        <a:rPr lang="en-US"/>
                        <a:t>4</a:t>
                      </a:r>
                    </a:p>
                  </a:txBody>
                  <a:tcPr anchor="ctr"/>
                </a:tc>
                <a:tc>
                  <a:txBody>
                    <a:bodyPr/>
                    <a:lstStyle/>
                    <a:p>
                      <a:pPr lvl="0" algn="ctr">
                        <a:buNone/>
                      </a:pPr>
                      <a:r>
                        <a:rPr lang="en-US">
                          <a:solidFill>
                            <a:srgbClr val="0070C0"/>
                          </a:solidFill>
                        </a:rPr>
                        <a:t>2 VV</a:t>
                      </a:r>
                    </a:p>
                    <a:p>
                      <a:pPr lvl="0" algn="ctr">
                        <a:buNone/>
                      </a:pPr>
                      <a:r>
                        <a:rPr lang="en-US">
                          <a:solidFill>
                            <a:srgbClr val="FF0000"/>
                          </a:solidFill>
                        </a:rPr>
                        <a:t>2 VA</a:t>
                      </a:r>
                    </a:p>
                  </a:txBody>
                  <a:tcPr anchor="ctr"/>
                </a:tc>
                <a:tc>
                  <a:txBody>
                    <a:bodyPr/>
                    <a:lstStyle/>
                    <a:p>
                      <a:pPr lvl="0" algn="ctr">
                        <a:buNone/>
                      </a:pPr>
                      <a:r>
                        <a:rPr lang="en-US" sz="1800" b="0" i="0" u="none" strike="noStrike" noProof="0">
                          <a:solidFill>
                            <a:srgbClr val="0070C0"/>
                          </a:solidFill>
                          <a:effectLst/>
                          <a:latin typeface="Calibri"/>
                        </a:rPr>
                        <a:t>100% VV</a:t>
                      </a:r>
                    </a:p>
                    <a:p>
                      <a:pPr lvl="0" algn="ctr">
                        <a:buNone/>
                      </a:pPr>
                      <a:r>
                        <a:rPr lang="en-US" sz="1800" b="0" i="0" u="none" strike="noStrike" noProof="0">
                          <a:solidFill>
                            <a:srgbClr val="FF0000"/>
                          </a:solidFill>
                          <a:effectLst/>
                          <a:latin typeface="Calibri"/>
                        </a:rPr>
                        <a:t>0% VA</a:t>
                      </a:r>
                      <a:endParaRPr lang="en-US">
                        <a:solidFill>
                          <a:srgbClr val="FF0000"/>
                        </a:solidFill>
                        <a:effectLst/>
                      </a:endParaRPr>
                    </a:p>
                  </a:txBody>
                  <a:tcPr anchor="ctr"/>
                </a:tc>
                <a:extLst>
                  <a:ext uri="{0D108BD9-81ED-4DB2-BD59-A6C34878D82A}">
                    <a16:rowId xmlns:a16="http://schemas.microsoft.com/office/drawing/2014/main" val="3528190334"/>
                  </a:ext>
                </a:extLst>
              </a:tr>
              <a:tr h="641916">
                <a:tc>
                  <a:txBody>
                    <a:bodyPr/>
                    <a:lstStyle/>
                    <a:p>
                      <a:pPr lvl="0" algn="ctr">
                        <a:buNone/>
                      </a:pPr>
                      <a:r>
                        <a:rPr lang="en-US"/>
                        <a:t>Trauma</a:t>
                      </a:r>
                    </a:p>
                  </a:txBody>
                  <a:tcPr anchor="ctr"/>
                </a:tc>
                <a:tc>
                  <a:txBody>
                    <a:bodyPr/>
                    <a:lstStyle/>
                    <a:p>
                      <a:pPr lvl="0" algn="ctr">
                        <a:buNone/>
                      </a:pPr>
                      <a:r>
                        <a:rPr lang="en-US"/>
                        <a:t>19</a:t>
                      </a:r>
                    </a:p>
                  </a:txBody>
                  <a:tcPr anchor="ctr"/>
                </a:tc>
                <a:tc>
                  <a:txBody>
                    <a:bodyPr/>
                    <a:lstStyle/>
                    <a:p>
                      <a:pPr lvl="0" algn="ctr">
                        <a:buNone/>
                      </a:pPr>
                      <a:r>
                        <a:rPr lang="en-US">
                          <a:solidFill>
                            <a:srgbClr val="0070C0"/>
                          </a:solidFill>
                        </a:rPr>
                        <a:t>13 VV</a:t>
                      </a:r>
                    </a:p>
                    <a:p>
                      <a:pPr lvl="0" algn="ctr">
                        <a:buNone/>
                      </a:pPr>
                      <a:r>
                        <a:rPr lang="en-US">
                          <a:solidFill>
                            <a:srgbClr val="FF0000"/>
                          </a:solidFill>
                        </a:rPr>
                        <a:t>6 VA</a:t>
                      </a:r>
                    </a:p>
                  </a:txBody>
                  <a:tcPr anchor="ctr"/>
                </a:tc>
                <a:tc>
                  <a:txBody>
                    <a:bodyPr/>
                    <a:lstStyle/>
                    <a:p>
                      <a:pPr lvl="0" algn="ctr">
                        <a:buNone/>
                      </a:pPr>
                      <a:r>
                        <a:rPr lang="en-US">
                          <a:solidFill>
                            <a:srgbClr val="0070C0"/>
                          </a:solidFill>
                          <a:effectLst/>
                        </a:rPr>
                        <a:t>54% VV</a:t>
                      </a:r>
                    </a:p>
                    <a:p>
                      <a:pPr lvl="0" algn="ctr">
                        <a:buNone/>
                      </a:pPr>
                      <a:r>
                        <a:rPr lang="en-US">
                          <a:solidFill>
                            <a:srgbClr val="FF0000"/>
                          </a:solidFill>
                          <a:effectLst/>
                        </a:rPr>
                        <a:t>33% VA</a:t>
                      </a:r>
                    </a:p>
                  </a:txBody>
                  <a:tcPr anchor="ctr"/>
                </a:tc>
                <a:extLst>
                  <a:ext uri="{0D108BD9-81ED-4DB2-BD59-A6C34878D82A}">
                    <a16:rowId xmlns:a16="http://schemas.microsoft.com/office/drawing/2014/main" val="1995862524"/>
                  </a:ext>
                </a:extLst>
              </a:tr>
              <a:tr h="641916">
                <a:tc>
                  <a:txBody>
                    <a:bodyPr/>
                    <a:lstStyle/>
                    <a:p>
                      <a:pPr lvl="0" algn="ctr">
                        <a:buNone/>
                      </a:pPr>
                      <a:r>
                        <a:rPr lang="en-US"/>
                        <a:t>Thoracic (tracheal stenosis + tracheal rupture)</a:t>
                      </a:r>
                      <a:endParaRPr lang="en-US" err="1"/>
                    </a:p>
                  </a:txBody>
                  <a:tcPr anchor="ctr"/>
                </a:tc>
                <a:tc>
                  <a:txBody>
                    <a:bodyPr/>
                    <a:lstStyle/>
                    <a:p>
                      <a:pPr lvl="0" algn="ctr">
                        <a:buNone/>
                      </a:pPr>
                      <a:r>
                        <a:rPr lang="en-US"/>
                        <a:t>2</a:t>
                      </a:r>
                    </a:p>
                  </a:txBody>
                  <a:tcPr anchor="ctr"/>
                </a:tc>
                <a:tc>
                  <a:txBody>
                    <a:bodyPr/>
                    <a:lstStyle/>
                    <a:p>
                      <a:pPr lvl="0" algn="ctr">
                        <a:buNone/>
                      </a:pPr>
                      <a:r>
                        <a:rPr lang="en-US">
                          <a:solidFill>
                            <a:srgbClr val="0070C0"/>
                          </a:solidFill>
                        </a:rPr>
                        <a:t>VV</a:t>
                      </a:r>
                    </a:p>
                  </a:txBody>
                  <a:tcPr anchor="ctr"/>
                </a:tc>
                <a:tc>
                  <a:txBody>
                    <a:bodyPr/>
                    <a:lstStyle/>
                    <a:p>
                      <a:pPr lvl="0" algn="ctr">
                        <a:buNone/>
                      </a:pPr>
                      <a:r>
                        <a:rPr lang="en-US">
                          <a:solidFill>
                            <a:srgbClr val="0070C0"/>
                          </a:solidFill>
                          <a:effectLst/>
                        </a:rPr>
                        <a:t>100%</a:t>
                      </a:r>
                    </a:p>
                  </a:txBody>
                  <a:tcPr anchor="ctr"/>
                </a:tc>
                <a:extLst>
                  <a:ext uri="{0D108BD9-81ED-4DB2-BD59-A6C34878D82A}">
                    <a16:rowId xmlns:a16="http://schemas.microsoft.com/office/drawing/2014/main" val="3092040649"/>
                  </a:ext>
                </a:extLst>
              </a:tr>
              <a:tr h="641916">
                <a:tc>
                  <a:txBody>
                    <a:bodyPr/>
                    <a:lstStyle/>
                    <a:p>
                      <a:pPr lvl="0" algn="ctr">
                        <a:buNone/>
                      </a:pPr>
                      <a:r>
                        <a:rPr lang="en-US"/>
                        <a:t>Hypothermic rewarm</a:t>
                      </a:r>
                    </a:p>
                  </a:txBody>
                  <a:tcPr anchor="ctr"/>
                </a:tc>
                <a:tc>
                  <a:txBody>
                    <a:bodyPr/>
                    <a:lstStyle/>
                    <a:p>
                      <a:pPr lvl="0" algn="ctr">
                        <a:buNone/>
                      </a:pPr>
                      <a:r>
                        <a:rPr lang="en-US"/>
                        <a:t>3</a:t>
                      </a:r>
                    </a:p>
                  </a:txBody>
                  <a:tcPr anchor="ctr"/>
                </a:tc>
                <a:tc>
                  <a:txBody>
                    <a:bodyPr/>
                    <a:lstStyle/>
                    <a:p>
                      <a:pPr lvl="0" algn="ctr">
                        <a:buNone/>
                      </a:pPr>
                      <a:r>
                        <a:rPr lang="en-US">
                          <a:solidFill>
                            <a:srgbClr val="FF0000"/>
                          </a:solidFill>
                        </a:rPr>
                        <a:t>VA</a:t>
                      </a:r>
                    </a:p>
                  </a:txBody>
                  <a:tcPr anchor="ctr"/>
                </a:tc>
                <a:tc>
                  <a:txBody>
                    <a:bodyPr/>
                    <a:lstStyle/>
                    <a:p>
                      <a:pPr lvl="0" algn="ctr">
                        <a:buNone/>
                      </a:pPr>
                      <a:r>
                        <a:rPr lang="en-US">
                          <a:solidFill>
                            <a:srgbClr val="FF0000"/>
                          </a:solidFill>
                          <a:effectLst/>
                        </a:rPr>
                        <a:t>33%</a:t>
                      </a:r>
                    </a:p>
                  </a:txBody>
                  <a:tcPr anchor="ctr"/>
                </a:tc>
                <a:extLst>
                  <a:ext uri="{0D108BD9-81ED-4DB2-BD59-A6C34878D82A}">
                    <a16:rowId xmlns:a16="http://schemas.microsoft.com/office/drawing/2014/main" val="3303676254"/>
                  </a:ext>
                </a:extLst>
              </a:tr>
              <a:tr h="641916">
                <a:tc>
                  <a:txBody>
                    <a:bodyPr/>
                    <a:lstStyle/>
                    <a:p>
                      <a:pPr lvl="0" algn="ctr">
                        <a:buNone/>
                      </a:pPr>
                      <a:r>
                        <a:rPr lang="en-US"/>
                        <a:t>Septic shock</a:t>
                      </a:r>
                    </a:p>
                  </a:txBody>
                  <a:tcPr anchor="ctr"/>
                </a:tc>
                <a:tc>
                  <a:txBody>
                    <a:bodyPr/>
                    <a:lstStyle/>
                    <a:p>
                      <a:pPr lvl="0" algn="ctr">
                        <a:buNone/>
                      </a:pPr>
                      <a:r>
                        <a:rPr lang="en-US"/>
                        <a:t>2</a:t>
                      </a:r>
                    </a:p>
                  </a:txBody>
                  <a:tcPr anchor="ctr"/>
                </a:tc>
                <a:tc>
                  <a:txBody>
                    <a:bodyPr/>
                    <a:lstStyle/>
                    <a:p>
                      <a:pPr lvl="0" algn="ctr">
                        <a:buNone/>
                      </a:pPr>
                      <a:r>
                        <a:rPr lang="en-US">
                          <a:solidFill>
                            <a:srgbClr val="FF0000"/>
                          </a:solidFill>
                        </a:rPr>
                        <a:t>VA</a:t>
                      </a:r>
                    </a:p>
                  </a:txBody>
                  <a:tcPr anchor="ctr"/>
                </a:tc>
                <a:tc>
                  <a:txBody>
                    <a:bodyPr/>
                    <a:lstStyle/>
                    <a:p>
                      <a:pPr lvl="0" algn="ctr">
                        <a:buNone/>
                      </a:pPr>
                      <a:r>
                        <a:rPr lang="en-US">
                          <a:solidFill>
                            <a:srgbClr val="FF0000"/>
                          </a:solidFill>
                          <a:effectLst/>
                        </a:rPr>
                        <a:t>50%</a:t>
                      </a:r>
                    </a:p>
                  </a:txBody>
                  <a:tcPr anchor="ctr"/>
                </a:tc>
                <a:extLst>
                  <a:ext uri="{0D108BD9-81ED-4DB2-BD59-A6C34878D82A}">
                    <a16:rowId xmlns:a16="http://schemas.microsoft.com/office/drawing/2014/main" val="871325124"/>
                  </a:ext>
                </a:extLst>
              </a:tr>
              <a:tr h="641916">
                <a:tc>
                  <a:txBody>
                    <a:bodyPr/>
                    <a:lstStyle/>
                    <a:p>
                      <a:pPr lvl="0" algn="ctr">
                        <a:buNone/>
                      </a:pPr>
                      <a:r>
                        <a:rPr lang="en-US"/>
                        <a:t>Vascular (intravascular tumor)</a:t>
                      </a:r>
                    </a:p>
                  </a:txBody>
                  <a:tcPr anchor="ctr"/>
                </a:tc>
                <a:tc>
                  <a:txBody>
                    <a:bodyPr/>
                    <a:lstStyle/>
                    <a:p>
                      <a:pPr lvl="0" algn="ctr">
                        <a:buNone/>
                      </a:pPr>
                      <a:r>
                        <a:rPr lang="en-US"/>
                        <a:t>2</a:t>
                      </a:r>
                    </a:p>
                  </a:txBody>
                  <a:tcPr anchor="ctr"/>
                </a:tc>
                <a:tc>
                  <a:txBody>
                    <a:bodyPr/>
                    <a:lstStyle/>
                    <a:p>
                      <a:pPr lvl="0" algn="ctr">
                        <a:buNone/>
                      </a:pPr>
                      <a:r>
                        <a:rPr lang="en-US">
                          <a:solidFill>
                            <a:srgbClr val="0070C0"/>
                          </a:solidFill>
                        </a:rPr>
                        <a:t>VV</a:t>
                      </a:r>
                    </a:p>
                  </a:txBody>
                  <a:tcPr anchor="ctr"/>
                </a:tc>
                <a:tc>
                  <a:txBody>
                    <a:bodyPr/>
                    <a:lstStyle/>
                    <a:p>
                      <a:pPr lvl="0" algn="ctr">
                        <a:buNone/>
                      </a:pPr>
                      <a:r>
                        <a:rPr lang="en-US">
                          <a:solidFill>
                            <a:srgbClr val="0070C0"/>
                          </a:solidFill>
                          <a:effectLst/>
                        </a:rPr>
                        <a:t>100%</a:t>
                      </a:r>
                    </a:p>
                  </a:txBody>
                  <a:tcPr anchor="ctr"/>
                </a:tc>
                <a:extLst>
                  <a:ext uri="{0D108BD9-81ED-4DB2-BD59-A6C34878D82A}">
                    <a16:rowId xmlns:a16="http://schemas.microsoft.com/office/drawing/2014/main" val="790910442"/>
                  </a:ext>
                </a:extLst>
              </a:tr>
            </a:tbl>
          </a:graphicData>
        </a:graphic>
      </p:graphicFrame>
    </p:spTree>
    <p:extLst>
      <p:ext uri="{BB962C8B-B14F-4D97-AF65-F5344CB8AC3E}">
        <p14:creationId xmlns:p14="http://schemas.microsoft.com/office/powerpoint/2010/main" val="62384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444D-4267-21C6-C0EF-DC1289BD15B3}"/>
              </a:ext>
            </a:extLst>
          </p:cNvPr>
          <p:cNvSpPr>
            <a:spLocks noGrp="1"/>
          </p:cNvSpPr>
          <p:nvPr>
            <p:ph type="title"/>
          </p:nvPr>
        </p:nvSpPr>
        <p:spPr>
          <a:xfrm>
            <a:off x="574460" y="666290"/>
            <a:ext cx="5956012" cy="538389"/>
          </a:xfrm>
        </p:spPr>
        <p:txBody>
          <a:bodyPr>
            <a:normAutofit/>
          </a:bodyPr>
          <a:lstStyle/>
          <a:p>
            <a:r>
              <a:rPr lang="en-US" b="0">
                <a:latin typeface="Calibri"/>
                <a:cs typeface="Calibri"/>
              </a:rPr>
              <a:t>Intra-Op Procedures While on ECMO</a:t>
            </a:r>
            <a:endParaRPr lang="en-US" b="0">
              <a:ea typeface="Calibri"/>
              <a:cs typeface="Calibri"/>
            </a:endParaRPr>
          </a:p>
        </p:txBody>
      </p:sp>
      <p:sp>
        <p:nvSpPr>
          <p:cNvPr id="4" name="Slide Number Placeholder 3">
            <a:extLst>
              <a:ext uri="{FF2B5EF4-FFF2-40B4-BE49-F238E27FC236}">
                <a16:creationId xmlns:a16="http://schemas.microsoft.com/office/drawing/2014/main" id="{610EFC11-F27C-7D84-3830-45B95E714FD6}"/>
              </a:ext>
            </a:extLst>
          </p:cNvPr>
          <p:cNvSpPr>
            <a:spLocks noGrp="1"/>
          </p:cNvSpPr>
          <p:nvPr>
            <p:ph type="sldNum" sz="quarter" idx="12"/>
          </p:nvPr>
        </p:nvSpPr>
        <p:spPr/>
        <p:txBody>
          <a:bodyPr/>
          <a:lstStyle/>
          <a:p>
            <a:fld id="{56F460CF-4789-5848-B965-6EAFD6B7CB2A}" type="slidenum">
              <a:rPr lang="en-US" smtClean="0"/>
              <a:t>22</a:t>
            </a:fld>
            <a:endParaRPr lang="en-US"/>
          </a:p>
        </p:txBody>
      </p:sp>
      <p:sp>
        <p:nvSpPr>
          <p:cNvPr id="3" name="Text Placeholder 2">
            <a:extLst>
              <a:ext uri="{FF2B5EF4-FFF2-40B4-BE49-F238E27FC236}">
                <a16:creationId xmlns:a16="http://schemas.microsoft.com/office/drawing/2014/main" id="{7B17DDFD-70A0-8E54-56D0-6EF2608DBA21}"/>
              </a:ext>
            </a:extLst>
          </p:cNvPr>
          <p:cNvSpPr>
            <a:spLocks noGrp="1"/>
          </p:cNvSpPr>
          <p:nvPr>
            <p:ph type="body" sz="quarter" idx="13"/>
          </p:nvPr>
        </p:nvSpPr>
        <p:spPr>
          <a:xfrm>
            <a:off x="1856824" y="1355196"/>
            <a:ext cx="9641559" cy="4777927"/>
          </a:xfrm>
        </p:spPr>
        <p:txBody>
          <a:bodyPr vert="horz" lIns="91440" tIns="45720" rIns="91440" bIns="45720" rtlCol="0" anchor="t">
            <a:noAutofit/>
          </a:bodyPr>
          <a:lstStyle/>
          <a:p>
            <a:pPr marL="0" indent="0">
              <a:buNone/>
            </a:pPr>
            <a:r>
              <a:rPr lang="en-US">
                <a:latin typeface="Calibri"/>
                <a:ea typeface="Calibri"/>
                <a:cs typeface="Calibri"/>
              </a:rPr>
              <a:t>Cardiac</a:t>
            </a:r>
          </a:p>
          <a:p>
            <a:pPr lvl="1"/>
            <a:r>
              <a:rPr lang="en-US">
                <a:latin typeface="Calibri"/>
                <a:ea typeface="Calibri"/>
                <a:cs typeface="Calibri"/>
              </a:rPr>
              <a:t>Valve replacement, CABG</a:t>
            </a:r>
          </a:p>
          <a:p>
            <a:pPr marL="0" indent="0">
              <a:buNone/>
            </a:pPr>
            <a:r>
              <a:rPr lang="en-US" err="1">
                <a:latin typeface="Calibri"/>
                <a:cs typeface="Calibri"/>
              </a:rPr>
              <a:t>Thoracics</a:t>
            </a:r>
            <a:endParaRPr lang="en-US" err="1">
              <a:latin typeface="Calibri"/>
              <a:ea typeface="Calibri"/>
              <a:cs typeface="Calibri"/>
            </a:endParaRPr>
          </a:p>
          <a:p>
            <a:pPr lvl="1"/>
            <a:r>
              <a:rPr lang="en-US">
                <a:latin typeface="Calibri"/>
                <a:ea typeface="Calibri"/>
                <a:cs typeface="Calibri"/>
              </a:rPr>
              <a:t>Thoracotomy, chest exploration</a:t>
            </a:r>
          </a:p>
          <a:p>
            <a:pPr lvl="1"/>
            <a:r>
              <a:rPr lang="en-US">
                <a:latin typeface="Calibri"/>
                <a:ea typeface="Calibri"/>
                <a:cs typeface="Calibri"/>
              </a:rPr>
              <a:t>Wedge resection</a:t>
            </a:r>
            <a:endParaRPr lang="en-US"/>
          </a:p>
          <a:p>
            <a:pPr marL="0" indent="0">
              <a:buNone/>
            </a:pPr>
            <a:r>
              <a:rPr lang="en-US">
                <a:latin typeface="Calibri"/>
                <a:ea typeface="Calibri"/>
                <a:cs typeface="Calibri"/>
              </a:rPr>
              <a:t>Vascular</a:t>
            </a:r>
          </a:p>
          <a:p>
            <a:pPr lvl="1"/>
            <a:r>
              <a:rPr lang="en-US">
                <a:latin typeface="Calibri"/>
                <a:ea typeface="Calibri"/>
                <a:cs typeface="Calibri"/>
              </a:rPr>
              <a:t>Fasciotomy</a:t>
            </a:r>
          </a:p>
          <a:p>
            <a:pPr lvl="1"/>
            <a:r>
              <a:rPr lang="en-US">
                <a:latin typeface="Calibri"/>
                <a:ea typeface="Calibri"/>
                <a:cs typeface="Calibri"/>
              </a:rPr>
              <a:t>Leg amputation</a:t>
            </a:r>
          </a:p>
          <a:p>
            <a:pPr marL="0" indent="0">
              <a:buNone/>
            </a:pPr>
            <a:r>
              <a:rPr lang="en-US">
                <a:latin typeface="Calibri"/>
                <a:ea typeface="Calibri"/>
                <a:cs typeface="Calibri"/>
              </a:rPr>
              <a:t>Ortho</a:t>
            </a:r>
          </a:p>
          <a:p>
            <a:pPr lvl="1"/>
            <a:r>
              <a:rPr lang="en-US">
                <a:latin typeface="Calibri"/>
                <a:ea typeface="Calibri"/>
                <a:cs typeface="Calibri"/>
              </a:rPr>
              <a:t>Ex fix</a:t>
            </a:r>
          </a:p>
          <a:p>
            <a:pPr marL="0" indent="0">
              <a:buNone/>
            </a:pPr>
            <a:r>
              <a:rPr lang="en-US">
                <a:latin typeface="Calibri"/>
                <a:ea typeface="Calibri"/>
                <a:cs typeface="Calibri"/>
              </a:rPr>
              <a:t>Gen surg</a:t>
            </a:r>
          </a:p>
          <a:p>
            <a:pPr lvl="1"/>
            <a:r>
              <a:rPr lang="en-US">
                <a:latin typeface="Calibri"/>
                <a:cs typeface="Calibri"/>
              </a:rPr>
              <a:t>Laparotomy</a:t>
            </a:r>
          </a:p>
          <a:p>
            <a:pPr lvl="1"/>
            <a:r>
              <a:rPr lang="en-US">
                <a:latin typeface="Calibri"/>
                <a:cs typeface="Calibri"/>
              </a:rPr>
              <a:t>Bowel resection</a:t>
            </a:r>
            <a:endParaRPr lang="en-US">
              <a:latin typeface="Calibri"/>
              <a:ea typeface="Calibri"/>
              <a:cs typeface="Calibri"/>
            </a:endParaRPr>
          </a:p>
        </p:txBody>
      </p:sp>
      <p:pic>
        <p:nvPicPr>
          <p:cNvPr id="5" name="Picture 4">
            <a:extLst>
              <a:ext uri="{FF2B5EF4-FFF2-40B4-BE49-F238E27FC236}">
                <a16:creationId xmlns:a16="http://schemas.microsoft.com/office/drawing/2014/main" id="{0B877F84-BBAE-F5F1-38CF-7C0A20920CC9}"/>
              </a:ext>
            </a:extLst>
          </p:cNvPr>
          <p:cNvPicPr>
            <a:picLocks noChangeAspect="1"/>
          </p:cNvPicPr>
          <p:nvPr/>
        </p:nvPicPr>
        <p:blipFill>
          <a:blip r:embed="rId3"/>
          <a:stretch>
            <a:fillRect/>
          </a:stretch>
        </p:blipFill>
        <p:spPr>
          <a:xfrm>
            <a:off x="841009" y="1357679"/>
            <a:ext cx="779830" cy="899258"/>
          </a:xfrm>
          <a:prstGeom prst="rect">
            <a:avLst/>
          </a:prstGeom>
        </p:spPr>
      </p:pic>
      <p:pic>
        <p:nvPicPr>
          <p:cNvPr id="6" name="Picture 5" descr="A red lungs with a white background&#10;&#10;Description automatically generated">
            <a:extLst>
              <a:ext uri="{FF2B5EF4-FFF2-40B4-BE49-F238E27FC236}">
                <a16:creationId xmlns:a16="http://schemas.microsoft.com/office/drawing/2014/main" id="{F18C7222-AC6B-2405-9CEF-4421CE972D2C}"/>
              </a:ext>
            </a:extLst>
          </p:cNvPr>
          <p:cNvPicPr>
            <a:picLocks noChangeAspect="1"/>
          </p:cNvPicPr>
          <p:nvPr/>
        </p:nvPicPr>
        <p:blipFill>
          <a:blip r:embed="rId4"/>
          <a:stretch>
            <a:fillRect/>
          </a:stretch>
        </p:blipFill>
        <p:spPr>
          <a:xfrm>
            <a:off x="890099" y="2306393"/>
            <a:ext cx="779342" cy="770061"/>
          </a:xfrm>
          <a:prstGeom prst="rect">
            <a:avLst/>
          </a:prstGeom>
        </p:spPr>
      </p:pic>
      <p:pic>
        <p:nvPicPr>
          <p:cNvPr id="7" name="Picture 6" descr="A pink and white elbow&#10;&#10;Description automatically generated">
            <a:extLst>
              <a:ext uri="{FF2B5EF4-FFF2-40B4-BE49-F238E27FC236}">
                <a16:creationId xmlns:a16="http://schemas.microsoft.com/office/drawing/2014/main" id="{7502E67F-C072-9F92-B9F5-750D2CAFA8C0}"/>
              </a:ext>
            </a:extLst>
          </p:cNvPr>
          <p:cNvPicPr>
            <a:picLocks noChangeAspect="1"/>
          </p:cNvPicPr>
          <p:nvPr/>
        </p:nvPicPr>
        <p:blipFill>
          <a:blip r:embed="rId5"/>
          <a:stretch>
            <a:fillRect/>
          </a:stretch>
        </p:blipFill>
        <p:spPr>
          <a:xfrm>
            <a:off x="943709" y="4285214"/>
            <a:ext cx="691663" cy="720111"/>
          </a:xfrm>
          <a:prstGeom prst="rect">
            <a:avLst/>
          </a:prstGeom>
        </p:spPr>
      </p:pic>
      <p:pic>
        <p:nvPicPr>
          <p:cNvPr id="8" name="Picture 7" descr="A cartoon of a red branch&#10;&#10;Description automatically generated">
            <a:extLst>
              <a:ext uri="{FF2B5EF4-FFF2-40B4-BE49-F238E27FC236}">
                <a16:creationId xmlns:a16="http://schemas.microsoft.com/office/drawing/2014/main" id="{9CC296B6-90EF-19DA-DE00-E745E7109FAE}"/>
              </a:ext>
            </a:extLst>
          </p:cNvPr>
          <p:cNvPicPr>
            <a:picLocks noChangeAspect="1"/>
          </p:cNvPicPr>
          <p:nvPr/>
        </p:nvPicPr>
        <p:blipFill>
          <a:blip r:embed="rId6"/>
          <a:stretch>
            <a:fillRect/>
          </a:stretch>
        </p:blipFill>
        <p:spPr>
          <a:xfrm>
            <a:off x="1058863" y="3271471"/>
            <a:ext cx="646968" cy="871905"/>
          </a:xfrm>
          <a:prstGeom prst="rect">
            <a:avLst/>
          </a:prstGeom>
        </p:spPr>
      </p:pic>
      <p:pic>
        <p:nvPicPr>
          <p:cNvPr id="9" name="Picture 8" descr="A large intestine with large intestine&#10;&#10;Description automatically generated">
            <a:extLst>
              <a:ext uri="{FF2B5EF4-FFF2-40B4-BE49-F238E27FC236}">
                <a16:creationId xmlns:a16="http://schemas.microsoft.com/office/drawing/2014/main" id="{467AE28A-2323-F74F-3D09-FAB9D608813C}"/>
              </a:ext>
            </a:extLst>
          </p:cNvPr>
          <p:cNvPicPr>
            <a:picLocks noChangeAspect="1"/>
          </p:cNvPicPr>
          <p:nvPr/>
        </p:nvPicPr>
        <p:blipFill>
          <a:blip r:embed="rId7"/>
          <a:stretch>
            <a:fillRect/>
          </a:stretch>
        </p:blipFill>
        <p:spPr>
          <a:xfrm>
            <a:off x="826477" y="5053477"/>
            <a:ext cx="916355" cy="922507"/>
          </a:xfrm>
          <a:prstGeom prst="rect">
            <a:avLst/>
          </a:prstGeom>
        </p:spPr>
      </p:pic>
    </p:spTree>
    <p:extLst>
      <p:ext uri="{BB962C8B-B14F-4D97-AF65-F5344CB8AC3E}">
        <p14:creationId xmlns:p14="http://schemas.microsoft.com/office/powerpoint/2010/main" val="3171250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D1487-4E95-6DC5-750D-B09EA97AF5F9}"/>
              </a:ext>
            </a:extLst>
          </p:cNvPr>
          <p:cNvSpPr>
            <a:spLocks noGrp="1"/>
          </p:cNvSpPr>
          <p:nvPr>
            <p:ph type="title"/>
          </p:nvPr>
        </p:nvSpPr>
        <p:spPr/>
        <p:txBody>
          <a:bodyPr/>
          <a:lstStyle/>
          <a:p>
            <a:r>
              <a:rPr lang="en-US" b="0">
                <a:latin typeface="Calibri"/>
                <a:ea typeface="Calibri"/>
                <a:cs typeface="Calibri"/>
              </a:rPr>
              <a:t>VGH ECMO Stats 2023 To Date</a:t>
            </a:r>
            <a:endParaRPr lang="en-US" b="0">
              <a:ea typeface="Calibri"/>
              <a:cs typeface="Calibri"/>
            </a:endParaRPr>
          </a:p>
        </p:txBody>
      </p:sp>
      <p:sp>
        <p:nvSpPr>
          <p:cNvPr id="4" name="Slide Number Placeholder 3">
            <a:extLst>
              <a:ext uri="{FF2B5EF4-FFF2-40B4-BE49-F238E27FC236}">
                <a16:creationId xmlns:a16="http://schemas.microsoft.com/office/drawing/2014/main" id="{8F5314E2-1904-8AC5-9F44-BD8B4C1CDDBE}"/>
              </a:ext>
            </a:extLst>
          </p:cNvPr>
          <p:cNvSpPr>
            <a:spLocks noGrp="1"/>
          </p:cNvSpPr>
          <p:nvPr>
            <p:ph type="sldNum" sz="quarter" idx="12"/>
          </p:nvPr>
        </p:nvSpPr>
        <p:spPr/>
        <p:txBody>
          <a:bodyPr/>
          <a:lstStyle/>
          <a:p>
            <a:fld id="{56F460CF-4789-5848-B965-6EAFD6B7CB2A}" type="slidenum">
              <a:rPr lang="en-US" smtClean="0"/>
              <a:t>23</a:t>
            </a:fld>
            <a:endParaRPr lang="en-US"/>
          </a:p>
        </p:txBody>
      </p:sp>
      <p:graphicFrame>
        <p:nvGraphicFramePr>
          <p:cNvPr id="6" name="Table 5">
            <a:extLst>
              <a:ext uri="{FF2B5EF4-FFF2-40B4-BE49-F238E27FC236}">
                <a16:creationId xmlns:a16="http://schemas.microsoft.com/office/drawing/2014/main" id="{699B162F-762C-5EC1-407D-ACA6440D7516}"/>
              </a:ext>
            </a:extLst>
          </p:cNvPr>
          <p:cNvGraphicFramePr>
            <a:graphicFrameLocks noGrp="1"/>
          </p:cNvGraphicFramePr>
          <p:nvPr>
            <p:extLst>
              <p:ext uri="{D42A27DB-BD31-4B8C-83A1-F6EECF244321}">
                <p14:modId xmlns:p14="http://schemas.microsoft.com/office/powerpoint/2010/main" val="2460644363"/>
              </p:ext>
            </p:extLst>
          </p:nvPr>
        </p:nvGraphicFramePr>
        <p:xfrm>
          <a:off x="1130357" y="1642379"/>
          <a:ext cx="9937630" cy="3473267"/>
        </p:xfrm>
        <a:graphic>
          <a:graphicData uri="http://schemas.openxmlformats.org/drawingml/2006/table">
            <a:tbl>
              <a:tblPr firstRow="1" bandRow="1">
                <a:tableStyleId>{5C22544A-7EE6-4342-B048-85BDC9FD1C3A}</a:tableStyleId>
              </a:tblPr>
              <a:tblGrid>
                <a:gridCol w="1919454">
                  <a:extLst>
                    <a:ext uri="{9D8B030D-6E8A-4147-A177-3AD203B41FA5}">
                      <a16:colId xmlns:a16="http://schemas.microsoft.com/office/drawing/2014/main" val="187922878"/>
                    </a:ext>
                  </a:extLst>
                </a:gridCol>
                <a:gridCol w="1754926">
                  <a:extLst>
                    <a:ext uri="{9D8B030D-6E8A-4147-A177-3AD203B41FA5}">
                      <a16:colId xmlns:a16="http://schemas.microsoft.com/office/drawing/2014/main" val="3827605369"/>
                    </a:ext>
                  </a:extLst>
                </a:gridCol>
                <a:gridCol w="2087750">
                  <a:extLst>
                    <a:ext uri="{9D8B030D-6E8A-4147-A177-3AD203B41FA5}">
                      <a16:colId xmlns:a16="http://schemas.microsoft.com/office/drawing/2014/main" val="3327010754"/>
                    </a:ext>
                  </a:extLst>
                </a:gridCol>
                <a:gridCol w="2087750">
                  <a:extLst>
                    <a:ext uri="{9D8B030D-6E8A-4147-A177-3AD203B41FA5}">
                      <a16:colId xmlns:a16="http://schemas.microsoft.com/office/drawing/2014/main" val="2910638030"/>
                    </a:ext>
                  </a:extLst>
                </a:gridCol>
                <a:gridCol w="2087750">
                  <a:extLst>
                    <a:ext uri="{9D8B030D-6E8A-4147-A177-3AD203B41FA5}">
                      <a16:colId xmlns:a16="http://schemas.microsoft.com/office/drawing/2014/main" val="2598414487"/>
                    </a:ext>
                  </a:extLst>
                </a:gridCol>
              </a:tblGrid>
              <a:tr h="1230923">
                <a:tc>
                  <a:txBody>
                    <a:bodyPr/>
                    <a:lstStyle/>
                    <a:p>
                      <a:pPr algn="ctr"/>
                      <a:r>
                        <a:rPr lang="en-US">
                          <a:effectLst/>
                        </a:rPr>
                        <a:t>ECMO</a:t>
                      </a:r>
                    </a:p>
                  </a:txBody>
                  <a:tcPr marL="0" marR="0" marT="0" marB="0" anchor="ctr"/>
                </a:tc>
                <a:tc>
                  <a:txBody>
                    <a:bodyPr/>
                    <a:lstStyle/>
                    <a:p>
                      <a:pPr algn="ctr"/>
                      <a:r>
                        <a:rPr lang="en-US">
                          <a:effectLst/>
                        </a:rPr>
                        <a:t>Total # ECMO Runs</a:t>
                      </a:r>
                    </a:p>
                  </a:txBody>
                  <a:tcPr marL="0" marR="0" marT="0" marB="0" anchor="ctr"/>
                </a:tc>
                <a:tc>
                  <a:txBody>
                    <a:bodyPr/>
                    <a:lstStyle/>
                    <a:p>
                      <a:pPr algn="ctr"/>
                      <a:r>
                        <a:rPr lang="en-US">
                          <a:effectLst/>
                        </a:rPr>
                        <a:t>% Weaned from ECMO</a:t>
                      </a:r>
                    </a:p>
                  </a:txBody>
                  <a:tcPr marL="0" marR="0" marT="0" marB="0" anchor="ctr"/>
                </a:tc>
                <a:tc>
                  <a:txBody>
                    <a:bodyPr/>
                    <a:lstStyle/>
                    <a:p>
                      <a:pPr algn="ctr"/>
                      <a:r>
                        <a:rPr lang="en-US">
                          <a:effectLst/>
                        </a:rPr>
                        <a:t>% Survival to Discharge</a:t>
                      </a:r>
                    </a:p>
                  </a:txBody>
                  <a:tcPr marL="0" marR="0" marT="0" marB="0" anchor="ctr"/>
                </a:tc>
                <a:tc>
                  <a:txBody>
                    <a:bodyPr/>
                    <a:lstStyle/>
                    <a:p>
                      <a:pPr algn="ctr"/>
                      <a:r>
                        <a:rPr lang="en-US">
                          <a:effectLst/>
                        </a:rPr>
                        <a:t>% Weaned Still in Hospital</a:t>
                      </a:r>
                    </a:p>
                  </a:txBody>
                  <a:tcPr marL="0" marR="0" marT="0" marB="0" anchor="ctr"/>
                </a:tc>
                <a:extLst>
                  <a:ext uri="{0D108BD9-81ED-4DB2-BD59-A6C34878D82A}">
                    <a16:rowId xmlns:a16="http://schemas.microsoft.com/office/drawing/2014/main" val="1264260345"/>
                  </a:ext>
                </a:extLst>
              </a:tr>
              <a:tr h="560586">
                <a:tc>
                  <a:txBody>
                    <a:bodyPr/>
                    <a:lstStyle/>
                    <a:p>
                      <a:pPr algn="ctr"/>
                      <a:r>
                        <a:rPr lang="en-US">
                          <a:effectLst/>
                        </a:rPr>
                        <a:t>VA</a:t>
                      </a:r>
                    </a:p>
                  </a:txBody>
                  <a:tcPr marL="0" marR="0" marT="0" marB="0" anchor="ctr"/>
                </a:tc>
                <a:tc>
                  <a:txBody>
                    <a:bodyPr/>
                    <a:lstStyle/>
                    <a:p>
                      <a:pPr algn="ctr"/>
                      <a:r>
                        <a:rPr lang="en-US">
                          <a:effectLst/>
                        </a:rPr>
                        <a:t>9</a:t>
                      </a:r>
                    </a:p>
                  </a:txBody>
                  <a:tcPr marL="0" marR="0" marT="0" marB="0" anchor="ctr"/>
                </a:tc>
                <a:tc>
                  <a:txBody>
                    <a:bodyPr/>
                    <a:lstStyle/>
                    <a:p>
                      <a:pPr algn="ctr"/>
                      <a:r>
                        <a:rPr lang="en-US">
                          <a:effectLst/>
                        </a:rPr>
                        <a:t>78%</a:t>
                      </a:r>
                    </a:p>
                  </a:txBody>
                  <a:tcPr marL="0" marR="0" marT="0" marB="0" anchor="ctr"/>
                </a:tc>
                <a:tc>
                  <a:txBody>
                    <a:bodyPr/>
                    <a:lstStyle/>
                    <a:p>
                      <a:pPr algn="ctr"/>
                      <a:r>
                        <a:rPr lang="en-US">
                          <a:effectLst/>
                        </a:rPr>
                        <a:t>33%</a:t>
                      </a:r>
                    </a:p>
                  </a:txBody>
                  <a:tcPr marL="0" marR="0" marT="0" marB="0" anchor="ctr"/>
                </a:tc>
                <a:tc>
                  <a:txBody>
                    <a:bodyPr/>
                    <a:lstStyle/>
                    <a:p>
                      <a:pPr algn="ctr"/>
                      <a:r>
                        <a:rPr lang="en-US">
                          <a:effectLst/>
                        </a:rPr>
                        <a:t>14%</a:t>
                      </a:r>
                    </a:p>
                  </a:txBody>
                  <a:tcPr marL="0" marR="0" marT="0" marB="0" anchor="ctr"/>
                </a:tc>
                <a:extLst>
                  <a:ext uri="{0D108BD9-81ED-4DB2-BD59-A6C34878D82A}">
                    <a16:rowId xmlns:a16="http://schemas.microsoft.com/office/drawing/2014/main" val="738144475"/>
                  </a:ext>
                </a:extLst>
              </a:tr>
              <a:tr h="560586">
                <a:tc>
                  <a:txBody>
                    <a:bodyPr/>
                    <a:lstStyle/>
                    <a:p>
                      <a:pPr algn="ctr"/>
                      <a:r>
                        <a:rPr lang="en-US">
                          <a:effectLst/>
                        </a:rPr>
                        <a:t>VV</a:t>
                      </a:r>
                    </a:p>
                  </a:txBody>
                  <a:tcPr marL="0" marR="0" marT="0" marB="0" anchor="ctr"/>
                </a:tc>
                <a:tc>
                  <a:txBody>
                    <a:bodyPr/>
                    <a:lstStyle/>
                    <a:p>
                      <a:pPr algn="ctr"/>
                      <a:r>
                        <a:rPr lang="en-US">
                          <a:effectLst/>
                        </a:rPr>
                        <a:t>12</a:t>
                      </a:r>
                    </a:p>
                  </a:txBody>
                  <a:tcPr marL="0" marR="0" marT="0" marB="0" anchor="ctr"/>
                </a:tc>
                <a:tc>
                  <a:txBody>
                    <a:bodyPr/>
                    <a:lstStyle/>
                    <a:p>
                      <a:pPr algn="ctr"/>
                      <a:r>
                        <a:rPr lang="en-US">
                          <a:effectLst/>
                        </a:rPr>
                        <a:t>83%</a:t>
                      </a:r>
                    </a:p>
                  </a:txBody>
                  <a:tcPr marL="0" marR="0" marT="0" marB="0" anchor="ctr"/>
                </a:tc>
                <a:tc>
                  <a:txBody>
                    <a:bodyPr/>
                    <a:lstStyle/>
                    <a:p>
                      <a:pPr algn="ctr"/>
                      <a:r>
                        <a:rPr lang="en-US">
                          <a:effectLst/>
                        </a:rPr>
                        <a:t>50%</a:t>
                      </a:r>
                    </a:p>
                  </a:txBody>
                  <a:tcPr marL="0" marR="0" marT="0" marB="0" anchor="ctr"/>
                </a:tc>
                <a:tc>
                  <a:txBody>
                    <a:bodyPr/>
                    <a:lstStyle/>
                    <a:p>
                      <a:pPr algn="ctr"/>
                      <a:r>
                        <a:rPr lang="en-US">
                          <a:effectLst/>
                        </a:rPr>
                        <a:t>20%</a:t>
                      </a:r>
                    </a:p>
                  </a:txBody>
                  <a:tcPr marL="0" marR="0" marT="0" marB="0" anchor="ctr"/>
                </a:tc>
                <a:extLst>
                  <a:ext uri="{0D108BD9-81ED-4DB2-BD59-A6C34878D82A}">
                    <a16:rowId xmlns:a16="http://schemas.microsoft.com/office/drawing/2014/main" val="3462584508"/>
                  </a:ext>
                </a:extLst>
              </a:tr>
              <a:tr h="560586">
                <a:tc>
                  <a:txBody>
                    <a:bodyPr/>
                    <a:lstStyle/>
                    <a:p>
                      <a:pPr algn="ctr"/>
                      <a:r>
                        <a:rPr lang="en-US">
                          <a:effectLst/>
                        </a:rPr>
                        <a:t>ECPR</a:t>
                      </a:r>
                      <a:endParaRPr lang="en-US" err="1">
                        <a:effectLst/>
                      </a:endParaRPr>
                    </a:p>
                  </a:txBody>
                  <a:tcPr marL="0" marR="0" marT="0" marB="0" anchor="ctr"/>
                </a:tc>
                <a:tc>
                  <a:txBody>
                    <a:bodyPr/>
                    <a:lstStyle/>
                    <a:p>
                      <a:pPr algn="ctr"/>
                      <a:r>
                        <a:rPr lang="en-US">
                          <a:effectLst/>
                        </a:rPr>
                        <a:t>7</a:t>
                      </a:r>
                    </a:p>
                  </a:txBody>
                  <a:tcPr marL="0" marR="0" marT="0" marB="0" anchor="ctr"/>
                </a:tc>
                <a:tc>
                  <a:txBody>
                    <a:bodyPr/>
                    <a:lstStyle/>
                    <a:p>
                      <a:pPr algn="ctr"/>
                      <a:r>
                        <a:rPr lang="en-US">
                          <a:effectLst/>
                        </a:rPr>
                        <a:t>71%</a:t>
                      </a:r>
                    </a:p>
                  </a:txBody>
                  <a:tcPr marL="0" marR="0" marT="0" marB="0" anchor="ctr"/>
                </a:tc>
                <a:tc>
                  <a:txBody>
                    <a:bodyPr/>
                    <a:lstStyle/>
                    <a:p>
                      <a:pPr algn="ctr"/>
                      <a:r>
                        <a:rPr lang="en-US">
                          <a:effectLst/>
                        </a:rPr>
                        <a:t>71%</a:t>
                      </a:r>
                    </a:p>
                  </a:txBody>
                  <a:tcPr marL="0" marR="0" marT="0" marB="0" anchor="ctr"/>
                </a:tc>
                <a:tc>
                  <a:txBody>
                    <a:bodyPr/>
                    <a:lstStyle/>
                    <a:p>
                      <a:pPr algn="ctr"/>
                      <a:r>
                        <a:rPr lang="en-US">
                          <a:effectLst/>
                        </a:rPr>
                        <a:t>0%</a:t>
                      </a:r>
                    </a:p>
                  </a:txBody>
                  <a:tcPr marL="0" marR="0" marT="0" marB="0" anchor="ctr"/>
                </a:tc>
                <a:extLst>
                  <a:ext uri="{0D108BD9-81ED-4DB2-BD59-A6C34878D82A}">
                    <a16:rowId xmlns:a16="http://schemas.microsoft.com/office/drawing/2014/main" val="102271745"/>
                  </a:ext>
                </a:extLst>
              </a:tr>
              <a:tr h="560586">
                <a:tc>
                  <a:txBody>
                    <a:bodyPr/>
                    <a:lstStyle/>
                    <a:p>
                      <a:pPr algn="ctr"/>
                      <a:r>
                        <a:rPr lang="en-US" b="1">
                          <a:effectLst/>
                        </a:rPr>
                        <a:t>Totals</a:t>
                      </a:r>
                    </a:p>
                  </a:txBody>
                  <a:tcPr marL="0" marR="0" marT="0" marB="0" anchor="ctr"/>
                </a:tc>
                <a:tc>
                  <a:txBody>
                    <a:bodyPr/>
                    <a:lstStyle/>
                    <a:p>
                      <a:pPr algn="ctr"/>
                      <a:r>
                        <a:rPr lang="en-US" b="1">
                          <a:effectLst/>
                        </a:rPr>
                        <a:t>28</a:t>
                      </a:r>
                    </a:p>
                  </a:txBody>
                  <a:tcPr marL="0" marR="0" marT="0" marB="0" anchor="ctr"/>
                </a:tc>
                <a:tc>
                  <a:txBody>
                    <a:bodyPr/>
                    <a:lstStyle/>
                    <a:p>
                      <a:pPr algn="ctr"/>
                      <a:r>
                        <a:rPr lang="en-US" b="1">
                          <a:effectLst/>
                        </a:rPr>
                        <a:t>79%</a:t>
                      </a:r>
                    </a:p>
                  </a:txBody>
                  <a:tcPr marL="0" marR="0" marT="0" marB="0" anchor="ctr"/>
                </a:tc>
                <a:tc>
                  <a:txBody>
                    <a:bodyPr/>
                    <a:lstStyle/>
                    <a:p>
                      <a:pPr algn="ctr"/>
                      <a:r>
                        <a:rPr lang="en-US" b="1">
                          <a:effectLst/>
                        </a:rPr>
                        <a:t>50%</a:t>
                      </a:r>
                    </a:p>
                  </a:txBody>
                  <a:tcPr marL="0" marR="0" marT="0" marB="0" anchor="ctr"/>
                </a:tc>
                <a:tc>
                  <a:txBody>
                    <a:bodyPr/>
                    <a:lstStyle/>
                    <a:p>
                      <a:pPr algn="ctr"/>
                      <a:r>
                        <a:rPr lang="en-US" b="1"/>
                        <a:t>14%</a:t>
                      </a:r>
                    </a:p>
                  </a:txBody>
                  <a:tcPr marL="0" marR="0" marT="0" marB="0" anchor="ctr"/>
                </a:tc>
                <a:extLst>
                  <a:ext uri="{0D108BD9-81ED-4DB2-BD59-A6C34878D82A}">
                    <a16:rowId xmlns:a16="http://schemas.microsoft.com/office/drawing/2014/main" val="2324305320"/>
                  </a:ext>
                </a:extLst>
              </a:tr>
            </a:tbl>
          </a:graphicData>
        </a:graphic>
      </p:graphicFrame>
    </p:spTree>
    <p:extLst>
      <p:ext uri="{BB962C8B-B14F-4D97-AF65-F5344CB8AC3E}">
        <p14:creationId xmlns:p14="http://schemas.microsoft.com/office/powerpoint/2010/main" val="961125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F81B1-C26A-7EC0-1A3B-B50C8D4D03DD}"/>
              </a:ext>
            </a:extLst>
          </p:cNvPr>
          <p:cNvSpPr>
            <a:spLocks noGrp="1"/>
          </p:cNvSpPr>
          <p:nvPr>
            <p:ph type="title"/>
          </p:nvPr>
        </p:nvSpPr>
        <p:spPr>
          <a:xfrm>
            <a:off x="775540" y="838198"/>
            <a:ext cx="10600031" cy="874385"/>
          </a:xfrm>
        </p:spPr>
        <p:txBody>
          <a:bodyPr>
            <a:normAutofit fontScale="90000"/>
          </a:bodyPr>
          <a:lstStyle/>
          <a:p>
            <a:r>
              <a:rPr lang="en-US">
                <a:latin typeface="Calibri"/>
                <a:cs typeface="Calibri"/>
              </a:rPr>
              <a:t>For simulation/wet lab inquiries or further questions...</a:t>
            </a:r>
            <a:endParaRPr lang="en-US">
              <a:cs typeface="Calibri"/>
            </a:endParaRPr>
          </a:p>
        </p:txBody>
      </p:sp>
      <p:sp>
        <p:nvSpPr>
          <p:cNvPr id="3" name="Slide Number Placeholder 2">
            <a:extLst>
              <a:ext uri="{FF2B5EF4-FFF2-40B4-BE49-F238E27FC236}">
                <a16:creationId xmlns:a16="http://schemas.microsoft.com/office/drawing/2014/main" id="{5D6D7337-D747-636E-18D0-67A88E57240E}"/>
              </a:ext>
            </a:extLst>
          </p:cNvPr>
          <p:cNvSpPr>
            <a:spLocks noGrp="1"/>
          </p:cNvSpPr>
          <p:nvPr>
            <p:ph type="sldNum" sz="quarter" idx="12"/>
          </p:nvPr>
        </p:nvSpPr>
        <p:spPr/>
        <p:txBody>
          <a:bodyPr/>
          <a:lstStyle/>
          <a:p>
            <a:fld id="{56F460CF-4789-5848-B965-6EAFD6B7CB2A}" type="slidenum">
              <a:rPr lang="en-US" smtClean="0"/>
              <a:pPr/>
              <a:t>24</a:t>
            </a:fld>
            <a:endParaRPr lang="en-US"/>
          </a:p>
        </p:txBody>
      </p:sp>
      <p:sp>
        <p:nvSpPr>
          <p:cNvPr id="5" name="TextBox 4">
            <a:extLst>
              <a:ext uri="{FF2B5EF4-FFF2-40B4-BE49-F238E27FC236}">
                <a16:creationId xmlns:a16="http://schemas.microsoft.com/office/drawing/2014/main" id="{C6A57B41-3830-EFAB-91B7-6DEF7655C1B2}"/>
              </a:ext>
            </a:extLst>
          </p:cNvPr>
          <p:cNvSpPr txBox="1"/>
          <p:nvPr/>
        </p:nvSpPr>
        <p:spPr>
          <a:xfrm>
            <a:off x="859971" y="2914650"/>
            <a:ext cx="3641271"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CA" sz="2400" b="1">
                <a:solidFill>
                  <a:srgbClr val="FFFFFF"/>
                </a:solidFill>
                <a:cs typeface="Arial"/>
              </a:rPr>
              <a:t>Eleanor Triana CPC, CCP</a:t>
            </a:r>
            <a:r>
              <a:rPr lang="en-CA" sz="2400">
                <a:solidFill>
                  <a:srgbClr val="FFFFFF"/>
                </a:solidFill>
                <a:cs typeface="Arial"/>
              </a:rPr>
              <a:t>​</a:t>
            </a:r>
            <a:endParaRPr lang="en-US"/>
          </a:p>
          <a:p>
            <a:pPr>
              <a:lnSpc>
                <a:spcPct val="150000"/>
              </a:lnSpc>
            </a:pPr>
            <a:r>
              <a:rPr lang="en-CA" sz="1600">
                <a:solidFill>
                  <a:srgbClr val="FFFFFF"/>
                </a:solidFill>
                <a:cs typeface="Arial"/>
              </a:rPr>
              <a:t>ECMO Coordinator</a:t>
            </a:r>
          </a:p>
          <a:p>
            <a:pPr>
              <a:lnSpc>
                <a:spcPct val="150000"/>
              </a:lnSpc>
            </a:pPr>
            <a:r>
              <a:rPr lang="en-CA" sz="1600">
                <a:solidFill>
                  <a:srgbClr val="FFFFFF"/>
                </a:solidFill>
                <a:cs typeface="Arial"/>
              </a:rPr>
              <a:t>Clinical Perfusionist </a:t>
            </a:r>
            <a:r>
              <a:rPr lang="en-US" sz="1600">
                <a:solidFill>
                  <a:srgbClr val="FFFFFF"/>
                </a:solidFill>
                <a:cs typeface="Arial"/>
              </a:rPr>
              <a:t>​</a:t>
            </a:r>
            <a:endParaRPr lang="en-US">
              <a:cs typeface="Calibri"/>
            </a:endParaRPr>
          </a:p>
          <a:p>
            <a:pPr>
              <a:lnSpc>
                <a:spcPct val="150000"/>
              </a:lnSpc>
            </a:pPr>
            <a:r>
              <a:rPr lang="en-CA" sz="1600" b="1">
                <a:solidFill>
                  <a:srgbClr val="FFFFFF"/>
                </a:solidFill>
                <a:cs typeface="Arial"/>
              </a:rPr>
              <a:t>Eleanor.Sese@vch.ca</a:t>
            </a:r>
            <a:r>
              <a:rPr lang="en-CA" sz="1600">
                <a:solidFill>
                  <a:srgbClr val="FFFFFF"/>
                </a:solidFill>
                <a:cs typeface="Arial"/>
              </a:rPr>
              <a:t>​</a:t>
            </a:r>
          </a:p>
          <a:p>
            <a:pPr>
              <a:buChar char="•"/>
            </a:pPr>
            <a:endParaRPr lang="en-US" sz="2400">
              <a:solidFill>
                <a:srgbClr val="FFFFFF"/>
              </a:solidFill>
              <a:cs typeface="Arial"/>
            </a:endParaRPr>
          </a:p>
        </p:txBody>
      </p:sp>
      <p:sp>
        <p:nvSpPr>
          <p:cNvPr id="6" name="TextBox 5">
            <a:extLst>
              <a:ext uri="{FF2B5EF4-FFF2-40B4-BE49-F238E27FC236}">
                <a16:creationId xmlns:a16="http://schemas.microsoft.com/office/drawing/2014/main" id="{5001CEB0-A933-9624-74EE-298A7ED89217}"/>
              </a:ext>
            </a:extLst>
          </p:cNvPr>
          <p:cNvSpPr txBox="1"/>
          <p:nvPr/>
        </p:nvSpPr>
        <p:spPr>
          <a:xfrm>
            <a:off x="5540829" y="2914650"/>
            <a:ext cx="3355521" cy="17161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CA" sz="2400" b="1">
                <a:solidFill>
                  <a:srgbClr val="FFFFFF"/>
                </a:solidFill>
                <a:cs typeface="Segoe UI"/>
              </a:rPr>
              <a:t>KL Ta CPC, CCP</a:t>
            </a:r>
            <a:r>
              <a:rPr lang="en-CA" sz="2400">
                <a:solidFill>
                  <a:srgbClr val="FFFFFF"/>
                </a:solidFill>
                <a:cs typeface="Segoe UI"/>
              </a:rPr>
              <a:t>​</a:t>
            </a:r>
            <a:r>
              <a:rPr lang="en-US" sz="2400">
                <a:solidFill>
                  <a:srgbClr val="FFFFFF"/>
                </a:solidFill>
                <a:cs typeface="Segoe UI"/>
              </a:rPr>
              <a:t>​</a:t>
            </a:r>
            <a:endParaRPr lang="en-US"/>
          </a:p>
          <a:p>
            <a:pPr>
              <a:lnSpc>
                <a:spcPct val="150000"/>
              </a:lnSpc>
            </a:pPr>
            <a:r>
              <a:rPr lang="en-US" sz="1600">
                <a:solidFill>
                  <a:srgbClr val="FFFFFF"/>
                </a:solidFill>
                <a:cs typeface="Segoe UI"/>
              </a:rPr>
              <a:t>Perfusion Educator</a:t>
            </a:r>
          </a:p>
          <a:p>
            <a:pPr>
              <a:lnSpc>
                <a:spcPct val="150000"/>
              </a:lnSpc>
            </a:pPr>
            <a:r>
              <a:rPr lang="en-US" sz="1600">
                <a:solidFill>
                  <a:srgbClr val="FFFFFF"/>
                </a:solidFill>
                <a:cs typeface="Segoe UI"/>
              </a:rPr>
              <a:t>Clinical Perfusionist</a:t>
            </a:r>
          </a:p>
          <a:p>
            <a:pPr>
              <a:lnSpc>
                <a:spcPct val="150000"/>
              </a:lnSpc>
            </a:pPr>
            <a:r>
              <a:rPr lang="en-CA" sz="1600" b="1">
                <a:solidFill>
                  <a:srgbClr val="FFFFFF"/>
                </a:solidFill>
                <a:cs typeface="Segoe UI"/>
              </a:rPr>
              <a:t>KimLong.Ta@vch.ca</a:t>
            </a:r>
            <a:r>
              <a:rPr lang="en-CA" sz="1600">
                <a:solidFill>
                  <a:srgbClr val="FFFFFF"/>
                </a:solidFill>
                <a:cs typeface="Segoe UI"/>
              </a:rPr>
              <a:t>​</a:t>
            </a:r>
          </a:p>
        </p:txBody>
      </p:sp>
    </p:spTree>
    <p:extLst>
      <p:ext uri="{BB962C8B-B14F-4D97-AF65-F5344CB8AC3E}">
        <p14:creationId xmlns:p14="http://schemas.microsoft.com/office/powerpoint/2010/main" val="1886186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5023-0AA7-8E41-812E-F064D8D13EA1}"/>
              </a:ext>
            </a:extLst>
          </p:cNvPr>
          <p:cNvSpPr>
            <a:spLocks noGrp="1"/>
          </p:cNvSpPr>
          <p:nvPr>
            <p:ph type="title"/>
          </p:nvPr>
        </p:nvSpPr>
        <p:spPr/>
        <p:txBody>
          <a:bodyPr/>
          <a:lstStyle/>
          <a:p>
            <a:r>
              <a:rPr lang="en-US">
                <a:latin typeface="Calibri"/>
                <a:ea typeface="Calibri"/>
                <a:cs typeface="Calibri"/>
              </a:rPr>
              <a:t>Thank you!</a:t>
            </a:r>
            <a:endParaRPr lang="en-US"/>
          </a:p>
        </p:txBody>
      </p:sp>
      <p:sp>
        <p:nvSpPr>
          <p:cNvPr id="3" name="Slide Number Placeholder 2">
            <a:extLst>
              <a:ext uri="{FF2B5EF4-FFF2-40B4-BE49-F238E27FC236}">
                <a16:creationId xmlns:a16="http://schemas.microsoft.com/office/drawing/2014/main" id="{64628DB0-1D9E-A945-A25F-F00199275E1E}"/>
              </a:ext>
            </a:extLst>
          </p:cNvPr>
          <p:cNvSpPr>
            <a:spLocks noGrp="1"/>
          </p:cNvSpPr>
          <p:nvPr>
            <p:ph type="sldNum" sz="quarter" idx="12"/>
          </p:nvPr>
        </p:nvSpPr>
        <p:spPr/>
        <p:txBody>
          <a:bodyPr/>
          <a:lstStyle/>
          <a:p>
            <a:fld id="{56F460CF-4789-5848-B965-6EAFD6B7CB2A}" type="slidenum">
              <a:rPr lang="en-US" smtClean="0"/>
              <a:pPr/>
              <a:t>25</a:t>
            </a:fld>
            <a:endParaRPr lang="en-US"/>
          </a:p>
        </p:txBody>
      </p:sp>
      <p:sp>
        <p:nvSpPr>
          <p:cNvPr id="6" name="Slide Number Placeholder 4">
            <a:extLst>
              <a:ext uri="{FF2B5EF4-FFF2-40B4-BE49-F238E27FC236}">
                <a16:creationId xmlns:a16="http://schemas.microsoft.com/office/drawing/2014/main" id="{19D6B9A4-7413-E54A-B394-786B36BB43BA}"/>
              </a:ext>
            </a:extLst>
          </p:cNvPr>
          <p:cNvSpPr txBox="1">
            <a:spLocks/>
          </p:cNvSpPr>
          <p:nvPr/>
        </p:nvSpPr>
        <p:spPr>
          <a:xfrm>
            <a:off x="8958967" y="73860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F460CF-4789-5848-B965-6EAFD6B7CB2A}" type="slidenum">
              <a:rPr lang="en-US" smtClean="0"/>
              <a:pPr/>
              <a:t>25</a:t>
            </a:fld>
            <a:endParaRPr lang="en-US"/>
          </a:p>
        </p:txBody>
      </p:sp>
      <p:pic>
        <p:nvPicPr>
          <p:cNvPr id="4" name="Picture 3" descr="A group of people posing for a photo&#10;&#10;Description automatically generated">
            <a:extLst>
              <a:ext uri="{FF2B5EF4-FFF2-40B4-BE49-F238E27FC236}">
                <a16:creationId xmlns:a16="http://schemas.microsoft.com/office/drawing/2014/main" id="{8A9E0499-5C92-FA06-0BD9-92E3D9765074}"/>
              </a:ext>
            </a:extLst>
          </p:cNvPr>
          <p:cNvPicPr>
            <a:picLocks noChangeAspect="1"/>
          </p:cNvPicPr>
          <p:nvPr/>
        </p:nvPicPr>
        <p:blipFill>
          <a:blip r:embed="rId3"/>
          <a:stretch>
            <a:fillRect/>
          </a:stretch>
        </p:blipFill>
        <p:spPr>
          <a:xfrm>
            <a:off x="5916246" y="233175"/>
            <a:ext cx="5999610" cy="4047035"/>
          </a:xfrm>
          <a:prstGeom prst="rect">
            <a:avLst/>
          </a:prstGeom>
        </p:spPr>
      </p:pic>
      <p:pic>
        <p:nvPicPr>
          <p:cNvPr id="8" name="Picture 7" descr="A black plaque with white text on it&#10;&#10;Description automatically generated">
            <a:extLst>
              <a:ext uri="{FF2B5EF4-FFF2-40B4-BE49-F238E27FC236}">
                <a16:creationId xmlns:a16="http://schemas.microsoft.com/office/drawing/2014/main" id="{6978A06C-861A-661A-A143-49760D3B2156}"/>
              </a:ext>
            </a:extLst>
          </p:cNvPr>
          <p:cNvPicPr>
            <a:picLocks noChangeAspect="1"/>
          </p:cNvPicPr>
          <p:nvPr/>
        </p:nvPicPr>
        <p:blipFill>
          <a:blip r:embed="rId4"/>
          <a:stretch>
            <a:fillRect/>
          </a:stretch>
        </p:blipFill>
        <p:spPr>
          <a:xfrm>
            <a:off x="1220502" y="1853699"/>
            <a:ext cx="3355405" cy="3567423"/>
          </a:xfrm>
          <a:prstGeom prst="rect">
            <a:avLst/>
          </a:prstGeom>
        </p:spPr>
      </p:pic>
      <p:pic>
        <p:nvPicPr>
          <p:cNvPr id="5" name="Picture 4" descr="A group of people standing together&#10;&#10;Description automatically generated">
            <a:extLst>
              <a:ext uri="{FF2B5EF4-FFF2-40B4-BE49-F238E27FC236}">
                <a16:creationId xmlns:a16="http://schemas.microsoft.com/office/drawing/2014/main" id="{9E8D85E3-29C9-9943-3F39-97A582F42670}"/>
              </a:ext>
            </a:extLst>
          </p:cNvPr>
          <p:cNvPicPr>
            <a:picLocks noChangeAspect="1"/>
          </p:cNvPicPr>
          <p:nvPr/>
        </p:nvPicPr>
        <p:blipFill>
          <a:blip r:embed="rId5"/>
          <a:stretch>
            <a:fillRect/>
          </a:stretch>
        </p:blipFill>
        <p:spPr>
          <a:xfrm>
            <a:off x="4949092" y="3299265"/>
            <a:ext cx="4550507" cy="3248856"/>
          </a:xfrm>
          <a:prstGeom prst="rect">
            <a:avLst/>
          </a:prstGeom>
        </p:spPr>
      </p:pic>
    </p:spTree>
    <p:extLst>
      <p:ext uri="{BB962C8B-B14F-4D97-AF65-F5344CB8AC3E}">
        <p14:creationId xmlns:p14="http://schemas.microsoft.com/office/powerpoint/2010/main" val="250993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A1FA-F8E2-4B17-9039-00432E23AEA3}"/>
              </a:ext>
            </a:extLst>
          </p:cNvPr>
          <p:cNvSpPr>
            <a:spLocks noGrp="1"/>
          </p:cNvSpPr>
          <p:nvPr>
            <p:ph type="title"/>
          </p:nvPr>
        </p:nvSpPr>
        <p:spPr/>
        <p:txBody>
          <a:bodyPr/>
          <a:lstStyle/>
          <a:p>
            <a:r>
              <a:rPr lang="en-US">
                <a:latin typeface="Calibri"/>
                <a:ea typeface="Calibri"/>
                <a:cs typeface="Calibri"/>
              </a:rPr>
              <a:t>Harlequin</a:t>
            </a:r>
            <a:endParaRPr lang="en-US"/>
          </a:p>
        </p:txBody>
      </p:sp>
      <p:sp>
        <p:nvSpPr>
          <p:cNvPr id="4" name="Slide Number Placeholder 3">
            <a:extLst>
              <a:ext uri="{FF2B5EF4-FFF2-40B4-BE49-F238E27FC236}">
                <a16:creationId xmlns:a16="http://schemas.microsoft.com/office/drawing/2014/main" id="{2D44D291-4B50-AE88-77D1-FB2FDC146C0A}"/>
              </a:ext>
            </a:extLst>
          </p:cNvPr>
          <p:cNvSpPr>
            <a:spLocks noGrp="1"/>
          </p:cNvSpPr>
          <p:nvPr>
            <p:ph type="sldNum" sz="quarter" idx="12"/>
          </p:nvPr>
        </p:nvSpPr>
        <p:spPr/>
        <p:txBody>
          <a:bodyPr/>
          <a:lstStyle/>
          <a:p>
            <a:fld id="{56F460CF-4789-5848-B965-6EAFD6B7CB2A}" type="slidenum">
              <a:rPr lang="en-US" smtClean="0"/>
              <a:t>26</a:t>
            </a:fld>
            <a:endParaRPr lang="en-US"/>
          </a:p>
        </p:txBody>
      </p:sp>
      <p:pic>
        <p:nvPicPr>
          <p:cNvPr id="7" name="Picture 6" descr="A diagram of the human body&#10;&#10;Description automatically generated">
            <a:extLst>
              <a:ext uri="{FF2B5EF4-FFF2-40B4-BE49-F238E27FC236}">
                <a16:creationId xmlns:a16="http://schemas.microsoft.com/office/drawing/2014/main" id="{750B3671-134E-F020-EF57-2B86E858FD02}"/>
              </a:ext>
            </a:extLst>
          </p:cNvPr>
          <p:cNvPicPr>
            <a:picLocks noChangeAspect="1"/>
          </p:cNvPicPr>
          <p:nvPr/>
        </p:nvPicPr>
        <p:blipFill rotWithShape="1">
          <a:blip r:embed="rId3"/>
          <a:srcRect l="15114" t="5329" r="218" b="10345"/>
          <a:stretch/>
        </p:blipFill>
        <p:spPr>
          <a:xfrm>
            <a:off x="2409645" y="1500177"/>
            <a:ext cx="6924058" cy="3868218"/>
          </a:xfrm>
          <a:prstGeom prst="rect">
            <a:avLst/>
          </a:prstGeom>
        </p:spPr>
      </p:pic>
      <p:sp>
        <p:nvSpPr>
          <p:cNvPr id="8" name="TextBox 7">
            <a:extLst>
              <a:ext uri="{FF2B5EF4-FFF2-40B4-BE49-F238E27FC236}">
                <a16:creationId xmlns:a16="http://schemas.microsoft.com/office/drawing/2014/main" id="{82B513FB-CF93-9215-4F08-01FB2F0286E3}"/>
              </a:ext>
            </a:extLst>
          </p:cNvPr>
          <p:cNvSpPr txBox="1"/>
          <p:nvPr/>
        </p:nvSpPr>
        <p:spPr>
          <a:xfrm>
            <a:off x="3292415" y="5492151"/>
            <a:ext cx="8626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A</a:t>
            </a:r>
          </a:p>
        </p:txBody>
      </p:sp>
      <p:sp>
        <p:nvSpPr>
          <p:cNvPr id="9" name="TextBox 8">
            <a:extLst>
              <a:ext uri="{FF2B5EF4-FFF2-40B4-BE49-F238E27FC236}">
                <a16:creationId xmlns:a16="http://schemas.microsoft.com/office/drawing/2014/main" id="{68A8D10D-AB6C-E3CC-ACBE-F2E5044C8500}"/>
              </a:ext>
            </a:extLst>
          </p:cNvPr>
          <p:cNvSpPr txBox="1"/>
          <p:nvPr/>
        </p:nvSpPr>
        <p:spPr>
          <a:xfrm>
            <a:off x="5865962" y="5492149"/>
            <a:ext cx="5319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B</a:t>
            </a:r>
            <a:endParaRPr lang="en-US" sz="3200" b="1"/>
          </a:p>
        </p:txBody>
      </p:sp>
      <p:sp>
        <p:nvSpPr>
          <p:cNvPr id="10" name="TextBox 9">
            <a:extLst>
              <a:ext uri="{FF2B5EF4-FFF2-40B4-BE49-F238E27FC236}">
                <a16:creationId xmlns:a16="http://schemas.microsoft.com/office/drawing/2014/main" id="{826DC7A7-A363-3DE2-05D3-CAAFFBBD6C24}"/>
              </a:ext>
            </a:extLst>
          </p:cNvPr>
          <p:cNvSpPr txBox="1"/>
          <p:nvPr/>
        </p:nvSpPr>
        <p:spPr>
          <a:xfrm>
            <a:off x="8324491" y="5492150"/>
            <a:ext cx="5319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C</a:t>
            </a:r>
          </a:p>
        </p:txBody>
      </p:sp>
    </p:spTree>
    <p:extLst>
      <p:ext uri="{BB962C8B-B14F-4D97-AF65-F5344CB8AC3E}">
        <p14:creationId xmlns:p14="http://schemas.microsoft.com/office/powerpoint/2010/main" val="529354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47CE-F7DA-D54C-8C69-94AE68C32136}"/>
              </a:ext>
            </a:extLst>
          </p:cNvPr>
          <p:cNvSpPr>
            <a:spLocks noGrp="1"/>
          </p:cNvSpPr>
          <p:nvPr>
            <p:ph type="title"/>
          </p:nvPr>
        </p:nvSpPr>
        <p:spPr/>
        <p:txBody>
          <a:bodyPr/>
          <a:lstStyle/>
          <a:p>
            <a:r>
              <a:rPr lang="en-US" b="0"/>
              <a:t>Content</a:t>
            </a:r>
          </a:p>
        </p:txBody>
      </p:sp>
      <p:sp>
        <p:nvSpPr>
          <p:cNvPr id="3" name="Text Placeholder 2">
            <a:extLst>
              <a:ext uri="{FF2B5EF4-FFF2-40B4-BE49-F238E27FC236}">
                <a16:creationId xmlns:a16="http://schemas.microsoft.com/office/drawing/2014/main" id="{C2B337ED-B739-A746-8BFE-EB5524145F94}"/>
              </a:ext>
            </a:extLst>
          </p:cNvPr>
          <p:cNvSpPr>
            <a:spLocks noGrp="1"/>
          </p:cNvSpPr>
          <p:nvPr>
            <p:ph type="body" sz="quarter" idx="13"/>
          </p:nvPr>
        </p:nvSpPr>
        <p:spPr/>
        <p:txBody>
          <a:bodyPr vert="horz" lIns="91440" tIns="45720" rIns="91440" bIns="45720" rtlCol="0" anchor="t">
            <a:noAutofit/>
          </a:bodyPr>
          <a:lstStyle/>
          <a:p>
            <a:pPr marL="342900" indent="-342900">
              <a:buFont typeface="Arial" panose="020B0604020202020204" pitchFamily="34" charset="0"/>
              <a:buChar char="•"/>
            </a:pPr>
            <a:r>
              <a:rPr lang="en-CA" altLang="en-US"/>
              <a:t>ECMO circuit</a:t>
            </a:r>
          </a:p>
          <a:p>
            <a:pPr marL="342900" indent="-342900">
              <a:buFont typeface="Arial" panose="020B0604020202020204" pitchFamily="34" charset="0"/>
              <a:buChar char="•"/>
            </a:pPr>
            <a:r>
              <a:rPr lang="en-CA" altLang="en-US"/>
              <a:t>VV ECMO</a:t>
            </a:r>
            <a:endParaRPr lang="en-CA" altLang="en-US">
              <a:cs typeface="Calibri"/>
            </a:endParaRPr>
          </a:p>
          <a:p>
            <a:pPr marL="342900" indent="-342900">
              <a:buFont typeface="Arial" panose="020B0604020202020204" pitchFamily="34" charset="0"/>
              <a:buChar char="•"/>
            </a:pPr>
            <a:r>
              <a:rPr lang="en-CA" altLang="en-US"/>
              <a:t>VA ECMO</a:t>
            </a:r>
            <a:endParaRPr lang="en-CA" altLang="en-US">
              <a:cs typeface="Calibri"/>
            </a:endParaRPr>
          </a:p>
          <a:p>
            <a:pPr marL="342900" indent="-342900">
              <a:buFont typeface="Arial" panose="020B0604020202020204" pitchFamily="34" charset="0"/>
              <a:buChar char="•"/>
            </a:pPr>
            <a:r>
              <a:rPr lang="en-CA" altLang="en-US"/>
              <a:t>Preparing for ECMO in the OR</a:t>
            </a:r>
            <a:endParaRPr lang="en-CA" altLang="en-US">
              <a:cs typeface="Calibri"/>
            </a:endParaRPr>
          </a:p>
          <a:p>
            <a:pPr marL="342900" indent="-342900">
              <a:buFont typeface="Arial" panose="020B0604020202020204" pitchFamily="34" charset="0"/>
              <a:buChar char="•"/>
            </a:pPr>
            <a:r>
              <a:rPr lang="en-CA" altLang="en-US"/>
              <a:t>Typical goals</a:t>
            </a:r>
          </a:p>
          <a:p>
            <a:pPr marL="342900" indent="-342900">
              <a:buFont typeface="Arial" panose="020B0604020202020204" pitchFamily="34" charset="0"/>
              <a:buChar char="•"/>
            </a:pPr>
            <a:r>
              <a:rPr lang="en-CA" altLang="en-US">
                <a:ea typeface="Calibri"/>
                <a:cs typeface="Calibri"/>
              </a:rPr>
              <a:t>VGH ECMO stats</a:t>
            </a:r>
          </a:p>
        </p:txBody>
      </p:sp>
      <p:sp>
        <p:nvSpPr>
          <p:cNvPr id="4" name="Slide Number Placeholder 3">
            <a:extLst>
              <a:ext uri="{FF2B5EF4-FFF2-40B4-BE49-F238E27FC236}">
                <a16:creationId xmlns:a16="http://schemas.microsoft.com/office/drawing/2014/main" id="{C25462A0-0DEA-6B4A-8C83-662263F45E16}"/>
              </a:ext>
            </a:extLst>
          </p:cNvPr>
          <p:cNvSpPr>
            <a:spLocks noGrp="1"/>
          </p:cNvSpPr>
          <p:nvPr>
            <p:ph type="sldNum" sz="quarter" idx="12"/>
          </p:nvPr>
        </p:nvSpPr>
        <p:spPr/>
        <p:txBody>
          <a:bodyPr/>
          <a:lstStyle/>
          <a:p>
            <a:fld id="{56F460CF-4789-5848-B965-6EAFD6B7CB2A}" type="slidenum">
              <a:rPr lang="en-US" smtClean="0"/>
              <a:pPr/>
              <a:t>3</a:t>
            </a:fld>
            <a:endParaRPr lang="en-US"/>
          </a:p>
        </p:txBody>
      </p:sp>
    </p:spTree>
    <p:extLst>
      <p:ext uri="{BB962C8B-B14F-4D97-AF65-F5344CB8AC3E}">
        <p14:creationId xmlns:p14="http://schemas.microsoft.com/office/powerpoint/2010/main" val="123148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A50A-3A36-404B-867C-28BD82B58AC5}"/>
              </a:ext>
            </a:extLst>
          </p:cNvPr>
          <p:cNvSpPr>
            <a:spLocks noGrp="1"/>
          </p:cNvSpPr>
          <p:nvPr>
            <p:ph type="title"/>
          </p:nvPr>
        </p:nvSpPr>
        <p:spPr/>
        <p:txBody>
          <a:bodyPr/>
          <a:lstStyle/>
          <a:p>
            <a:r>
              <a:rPr lang="en-US" b="0"/>
              <a:t>What is ECMO?</a:t>
            </a:r>
          </a:p>
        </p:txBody>
      </p:sp>
      <p:sp>
        <p:nvSpPr>
          <p:cNvPr id="4" name="Text Placeholder 3">
            <a:extLst>
              <a:ext uri="{FF2B5EF4-FFF2-40B4-BE49-F238E27FC236}">
                <a16:creationId xmlns:a16="http://schemas.microsoft.com/office/drawing/2014/main" id="{6CB3EF95-647F-6C44-9E28-2FACB6F2CBF2}"/>
              </a:ext>
            </a:extLst>
          </p:cNvPr>
          <p:cNvSpPr>
            <a:spLocks noGrp="1"/>
          </p:cNvSpPr>
          <p:nvPr>
            <p:ph type="body" sz="quarter" idx="13"/>
          </p:nvPr>
        </p:nvSpPr>
        <p:spPr/>
        <p:txBody>
          <a:bodyPr/>
          <a:lstStyle/>
          <a:p>
            <a:r>
              <a:rPr lang="en-US" altLang="en-US"/>
              <a:t>Extracorporeal Membrane Oxygenation </a:t>
            </a:r>
          </a:p>
          <a:p>
            <a:pPr marL="800100" lvl="1" indent="-342900">
              <a:buFont typeface="Arial" panose="020B0604020202020204" pitchFamily="34" charset="0"/>
              <a:buChar char="•"/>
            </a:pPr>
            <a:r>
              <a:rPr lang="en-US" altLang="en-US" sz="2000"/>
              <a:t>Takes over the function of the lungs or the heart and lungs</a:t>
            </a:r>
          </a:p>
          <a:p>
            <a:endParaRPr lang="en-US"/>
          </a:p>
        </p:txBody>
      </p:sp>
      <p:sp>
        <p:nvSpPr>
          <p:cNvPr id="3" name="Slide Number Placeholder 2">
            <a:extLst>
              <a:ext uri="{FF2B5EF4-FFF2-40B4-BE49-F238E27FC236}">
                <a16:creationId xmlns:a16="http://schemas.microsoft.com/office/drawing/2014/main" id="{F4FC1925-60D8-7B4B-96B2-BCFCACC2228C}"/>
              </a:ext>
            </a:extLst>
          </p:cNvPr>
          <p:cNvSpPr>
            <a:spLocks noGrp="1"/>
          </p:cNvSpPr>
          <p:nvPr>
            <p:ph type="sldNum" sz="quarter" idx="12"/>
          </p:nvPr>
        </p:nvSpPr>
        <p:spPr/>
        <p:txBody>
          <a:bodyPr/>
          <a:lstStyle/>
          <a:p>
            <a:fld id="{56F460CF-4789-5848-B965-6EAFD6B7CB2A}" type="slidenum">
              <a:rPr lang="en-US" smtClean="0"/>
              <a:t>4</a:t>
            </a:fld>
            <a:endParaRPr lang="en-US"/>
          </a:p>
        </p:txBody>
      </p:sp>
      <p:pic>
        <p:nvPicPr>
          <p:cNvPr id="1026" name="Picture 2" descr="https://media.springernature.com/lw685/springer-static/image/art%3A10.1007%2Fs11940-021-00671-7/MediaObjects/11940_2021_671_Fig2_HTM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625" y="2315716"/>
            <a:ext cx="7573188" cy="3791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vch.ca\home$\HomeDir02\vharris1\Profile\Desktop\ECLS Coordinator\Paint diagrams\ECLS board circuit diagram.png"/>
          <p:cNvPicPr>
            <a:picLocks noChangeAspect="1" noChangeArrowheads="1"/>
          </p:cNvPicPr>
          <p:nvPr/>
        </p:nvPicPr>
        <p:blipFill>
          <a:blip r:embed="rId3">
            <a:extLst>
              <a:ext uri="{28A0092B-C50C-407E-A947-70E740481C1C}">
                <a14:useLocalDpi xmlns:a14="http://schemas.microsoft.com/office/drawing/2010/main" val="0"/>
              </a:ext>
            </a:extLst>
          </a:blip>
          <a:srcRect b="27072"/>
          <a:stretch>
            <a:fillRect/>
          </a:stretch>
        </p:blipFill>
        <p:spPr bwMode="auto">
          <a:xfrm>
            <a:off x="4140926" y="1204679"/>
            <a:ext cx="6984592" cy="5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78E567-3398-D341-AE8B-BD9D573EDE65}"/>
              </a:ext>
            </a:extLst>
          </p:cNvPr>
          <p:cNvSpPr>
            <a:spLocks noGrp="1"/>
          </p:cNvSpPr>
          <p:nvPr>
            <p:ph type="title"/>
          </p:nvPr>
        </p:nvSpPr>
        <p:spPr>
          <a:xfrm>
            <a:off x="587828" y="666290"/>
            <a:ext cx="8266636" cy="538389"/>
          </a:xfrm>
        </p:spPr>
        <p:txBody>
          <a:bodyPr>
            <a:normAutofit/>
          </a:bodyPr>
          <a:lstStyle/>
          <a:p>
            <a:r>
              <a:rPr lang="en-US" b="0"/>
              <a:t>Basic Components of an ECMO circuit</a:t>
            </a:r>
          </a:p>
        </p:txBody>
      </p:sp>
      <p:sp>
        <p:nvSpPr>
          <p:cNvPr id="3" name="Text Placeholder 2">
            <a:extLst>
              <a:ext uri="{FF2B5EF4-FFF2-40B4-BE49-F238E27FC236}">
                <a16:creationId xmlns:a16="http://schemas.microsoft.com/office/drawing/2014/main" id="{D41EFBFF-8FE5-AA47-BA2D-65039725F463}"/>
              </a:ext>
            </a:extLst>
          </p:cNvPr>
          <p:cNvSpPr>
            <a:spLocks noGrp="1"/>
          </p:cNvSpPr>
          <p:nvPr>
            <p:ph type="body" sz="quarter" idx="13"/>
          </p:nvPr>
        </p:nvSpPr>
        <p:spPr/>
        <p:txBody>
          <a:bodyPr/>
          <a:lstStyle/>
          <a:p>
            <a:r>
              <a:rPr lang="en-CA" altLang="en-US"/>
              <a:t>Access cannula(s)</a:t>
            </a:r>
            <a:endParaRPr lang="en-CA" altLang="en-US" sz="1800"/>
          </a:p>
          <a:p>
            <a:r>
              <a:rPr lang="en-CA" altLang="en-US"/>
              <a:t>Heparin-coated tubing</a:t>
            </a:r>
          </a:p>
          <a:p>
            <a:r>
              <a:rPr lang="en-CA" altLang="en-US"/>
              <a:t>Blood pump</a:t>
            </a:r>
          </a:p>
          <a:p>
            <a:r>
              <a:rPr lang="en-CA" altLang="en-US"/>
              <a:t>Heat exchanger </a:t>
            </a:r>
          </a:p>
          <a:p>
            <a:r>
              <a:rPr lang="en-CA" altLang="en-US"/>
              <a:t>Membrane oxygenator</a:t>
            </a:r>
            <a:r>
              <a:rPr lang="en-CA" altLang="en-US" sz="1800"/>
              <a:t> </a:t>
            </a:r>
          </a:p>
          <a:p>
            <a:r>
              <a:rPr lang="en-CA" altLang="en-US"/>
              <a:t>Return cannula(s)</a:t>
            </a:r>
            <a:endParaRPr lang="en-CA" altLang="en-US" sz="1800"/>
          </a:p>
          <a:p>
            <a:r>
              <a:rPr lang="en-CA" altLang="en-US"/>
              <a:t>Prime ~ 600 mL Plasmalyte</a:t>
            </a:r>
          </a:p>
          <a:p>
            <a:r>
              <a:rPr lang="en-CA" altLang="en-US"/>
              <a:t>Console/monitors</a:t>
            </a:r>
          </a:p>
        </p:txBody>
      </p:sp>
      <p:sp>
        <p:nvSpPr>
          <p:cNvPr id="5" name="Slide Number Placeholder 4">
            <a:extLst>
              <a:ext uri="{FF2B5EF4-FFF2-40B4-BE49-F238E27FC236}">
                <a16:creationId xmlns:a16="http://schemas.microsoft.com/office/drawing/2014/main" id="{9C0FDCD0-FB65-C64B-B2A8-33DEFCC26719}"/>
              </a:ext>
            </a:extLst>
          </p:cNvPr>
          <p:cNvSpPr>
            <a:spLocks noGrp="1"/>
          </p:cNvSpPr>
          <p:nvPr>
            <p:ph type="sldNum" sz="quarter" idx="12"/>
          </p:nvPr>
        </p:nvSpPr>
        <p:spPr/>
        <p:txBody>
          <a:bodyPr/>
          <a:lstStyle/>
          <a:p>
            <a:fld id="{56F460CF-4789-5848-B965-6EAFD6B7CB2A}" type="slidenum">
              <a:rPr lang="en-US" smtClean="0"/>
              <a:t>5</a:t>
            </a:fld>
            <a:endParaRPr lang="en-US"/>
          </a:p>
        </p:txBody>
      </p:sp>
    </p:spTree>
    <p:extLst>
      <p:ext uri="{BB962C8B-B14F-4D97-AF65-F5344CB8AC3E}">
        <p14:creationId xmlns:p14="http://schemas.microsoft.com/office/powerpoint/2010/main" val="358520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p:txBody>
          <a:bodyPr/>
          <a:lstStyle/>
          <a:p>
            <a:r>
              <a:rPr lang="en-US" b="0" err="1">
                <a:solidFill>
                  <a:srgbClr val="0070C0"/>
                </a:solidFill>
              </a:rPr>
              <a:t>VenoVenous</a:t>
            </a:r>
            <a:r>
              <a:rPr lang="en-US" b="0">
                <a:solidFill>
                  <a:srgbClr val="0070C0"/>
                </a:solidFill>
              </a:rPr>
              <a:t> (</a:t>
            </a:r>
            <a:r>
              <a:rPr lang="en-US">
                <a:solidFill>
                  <a:srgbClr val="0070C0"/>
                </a:solidFill>
              </a:rPr>
              <a:t>VV</a:t>
            </a:r>
            <a:r>
              <a:rPr lang="en-US" b="0">
                <a:solidFill>
                  <a:srgbClr val="0070C0"/>
                </a:solidFill>
              </a:rPr>
              <a:t>) ECMO</a:t>
            </a: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6</a:t>
            </a:fld>
            <a:endParaRPr lang="en-US"/>
          </a:p>
        </p:txBody>
      </p:sp>
      <p:sp>
        <p:nvSpPr>
          <p:cNvPr id="4" name="Text Placeholder 3"/>
          <p:cNvSpPr>
            <a:spLocks noGrp="1"/>
          </p:cNvSpPr>
          <p:nvPr>
            <p:ph type="body" sz="quarter" idx="13"/>
          </p:nvPr>
        </p:nvSpPr>
        <p:spPr/>
        <p:txBody>
          <a:bodyPr vert="horz" lIns="91440" tIns="45720" rIns="91440" bIns="45720" rtlCol="0" anchor="t">
            <a:noAutofit/>
          </a:bodyPr>
          <a:lstStyle/>
          <a:p>
            <a:r>
              <a:rPr lang="en-US" altLang="en-US"/>
              <a:t>Takes over the function of the lungs for lung rest and recovery</a:t>
            </a:r>
          </a:p>
          <a:p>
            <a:pPr marL="800100" lvl="1" indent="-342900">
              <a:buFont typeface="+mj-lt"/>
              <a:buAutoNum type="arabicPeriod"/>
            </a:pPr>
            <a:r>
              <a:rPr lang="en-US" altLang="en-US" sz="2000">
                <a:latin typeface="Calibri"/>
                <a:ea typeface="Calibri"/>
                <a:cs typeface="Calibri"/>
              </a:rPr>
              <a:t>Removes blood from the venous system</a:t>
            </a:r>
          </a:p>
          <a:p>
            <a:pPr marL="800100" lvl="1" indent="-342900">
              <a:buFont typeface="+mj-lt"/>
              <a:buAutoNum type="arabicPeriod"/>
            </a:pPr>
            <a:r>
              <a:rPr lang="en-US" altLang="en-US" sz="2000">
                <a:latin typeface="Calibri"/>
                <a:ea typeface="Calibri"/>
                <a:cs typeface="Calibri"/>
              </a:rPr>
              <a:t>Oxygenates and removes CO</a:t>
            </a:r>
            <a:r>
              <a:rPr lang="en-US" altLang="en-US" sz="2000" baseline="-25000">
                <a:latin typeface="Calibri"/>
                <a:ea typeface="Calibri"/>
                <a:cs typeface="Calibri"/>
              </a:rPr>
              <a:t>2</a:t>
            </a:r>
          </a:p>
          <a:p>
            <a:pPr marL="800100" lvl="1" indent="-342900">
              <a:buFont typeface="+mj-lt"/>
              <a:buAutoNum type="arabicPeriod"/>
            </a:pPr>
            <a:r>
              <a:rPr lang="en-US" altLang="en-US" sz="2000">
                <a:latin typeface="Calibri"/>
                <a:ea typeface="Calibri"/>
                <a:cs typeface="Calibri"/>
              </a:rPr>
              <a:t>Returns oxygenated blood back to the venous system</a:t>
            </a:r>
          </a:p>
          <a:p>
            <a:pPr marL="800100" lvl="1" indent="-342900">
              <a:buFont typeface="+mj-lt"/>
              <a:buAutoNum type="arabicPeriod"/>
            </a:pPr>
            <a:r>
              <a:rPr lang="en-US" altLang="en-US" sz="2000">
                <a:latin typeface="Calibri"/>
                <a:ea typeface="Calibri"/>
                <a:cs typeface="Calibri"/>
              </a:rPr>
              <a:t>Ventilator set to “rest settings” </a:t>
            </a:r>
          </a:p>
          <a:p>
            <a:endParaRPr lang="en-US" altLang="en-US" sz="2600">
              <a:ea typeface="Calibri"/>
              <a:cs typeface="Calibri"/>
            </a:endParaRPr>
          </a:p>
          <a:p>
            <a:r>
              <a:rPr lang="en-US" altLang="en-US"/>
              <a:t>Cannulation options: single lumen or dual-lumen</a:t>
            </a:r>
            <a:endParaRPr lang="en-US" altLang="en-US">
              <a:ea typeface="Calibri"/>
              <a:cs typeface="Calibri"/>
            </a:endParaRPr>
          </a:p>
          <a:p>
            <a:endParaRPr lang="en-US" altLang="en-US" sz="2600"/>
          </a:p>
          <a:p>
            <a:endParaRPr lang="en-US"/>
          </a:p>
          <a:p>
            <a:endParaRPr lang="en-CA"/>
          </a:p>
        </p:txBody>
      </p:sp>
      <p:graphicFrame>
        <p:nvGraphicFramePr>
          <p:cNvPr id="1461" name="Diagram 1460">
            <a:extLst>
              <a:ext uri="{FF2B5EF4-FFF2-40B4-BE49-F238E27FC236}">
                <a16:creationId xmlns:a16="http://schemas.microsoft.com/office/drawing/2014/main" id="{E7F8E8C2-962D-C65B-B658-722838BA18EE}"/>
              </a:ext>
            </a:extLst>
          </p:cNvPr>
          <p:cNvGraphicFramePr/>
          <p:nvPr>
            <p:extLst>
              <p:ext uri="{D42A27DB-BD31-4B8C-83A1-F6EECF244321}">
                <p14:modId xmlns:p14="http://schemas.microsoft.com/office/powerpoint/2010/main" val="2469572471"/>
              </p:ext>
            </p:extLst>
          </p:nvPr>
        </p:nvGraphicFramePr>
        <p:xfrm>
          <a:off x="6564923" y="1204547"/>
          <a:ext cx="4572000" cy="431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6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388286" y="1254037"/>
            <a:ext cx="6803713" cy="4909457"/>
          </a:xfrm>
          <a:prstGeom prst="rect">
            <a:avLst/>
          </a:prstGeom>
        </p:spPr>
      </p:pic>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a:xfrm>
            <a:off x="587828" y="666290"/>
            <a:ext cx="8589626" cy="538389"/>
          </a:xfrm>
        </p:spPr>
        <p:txBody>
          <a:bodyPr>
            <a:normAutofit/>
          </a:bodyPr>
          <a:lstStyle/>
          <a:p>
            <a:r>
              <a:rPr lang="en-US" altLang="en-US">
                <a:solidFill>
                  <a:srgbClr val="0070C0"/>
                </a:solidFill>
              </a:rPr>
              <a:t>VV</a:t>
            </a:r>
            <a:r>
              <a:rPr lang="en-US" altLang="en-US" b="0">
                <a:solidFill>
                  <a:srgbClr val="0070C0"/>
                </a:solidFill>
              </a:rPr>
              <a:t> ECMO – Single-Lumen Cannulation </a:t>
            </a:r>
            <a:endParaRPr lang="en-US" b="0">
              <a:solidFill>
                <a:srgbClr val="0070C0"/>
              </a:solidFill>
            </a:endParaRPr>
          </a:p>
        </p:txBody>
      </p:sp>
      <p:sp>
        <p:nvSpPr>
          <p:cNvPr id="3" name="Content Placeholder 2">
            <a:extLst>
              <a:ext uri="{FF2B5EF4-FFF2-40B4-BE49-F238E27FC236}">
                <a16:creationId xmlns:a16="http://schemas.microsoft.com/office/drawing/2014/main" id="{6721799F-4649-634E-843D-CC0B69759CA4}"/>
              </a:ext>
            </a:extLst>
          </p:cNvPr>
          <p:cNvSpPr>
            <a:spLocks noGrp="1"/>
          </p:cNvSpPr>
          <p:nvPr>
            <p:ph sz="half" idx="15"/>
          </p:nvPr>
        </p:nvSpPr>
        <p:spPr/>
        <p:txBody>
          <a:bodyPr>
            <a:normAutofit/>
          </a:bodyPr>
          <a:lstStyle/>
          <a:p>
            <a:r>
              <a:rPr lang="en-US" altLang="en-US"/>
              <a:t>Cannula in the femoral vein drains deoxygenated blood into the ECMO circuit</a:t>
            </a:r>
          </a:p>
          <a:p>
            <a:r>
              <a:rPr lang="en-US" altLang="en-US"/>
              <a:t>Cannula in the right internal jugular vein returns oxygenated blood to the RA</a:t>
            </a:r>
          </a:p>
          <a:p>
            <a:endParaRPr lang="en-US" sz="2000"/>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7</a:t>
            </a:fld>
            <a:endParaRPr lang="en-US"/>
          </a:p>
        </p:txBody>
      </p:sp>
    </p:spTree>
    <p:extLst>
      <p:ext uri="{BB962C8B-B14F-4D97-AF65-F5344CB8AC3E}">
        <p14:creationId xmlns:p14="http://schemas.microsoft.com/office/powerpoint/2010/main" val="401745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valon-cannula-pos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677" y="1204679"/>
            <a:ext cx="6012987" cy="458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a:xfrm>
            <a:off x="587828" y="666290"/>
            <a:ext cx="6939245" cy="538389"/>
          </a:xfrm>
        </p:spPr>
        <p:txBody>
          <a:bodyPr>
            <a:normAutofit/>
          </a:bodyPr>
          <a:lstStyle/>
          <a:p>
            <a:r>
              <a:rPr lang="en-US" altLang="en-US">
                <a:solidFill>
                  <a:srgbClr val="0070C0"/>
                </a:solidFill>
              </a:rPr>
              <a:t>VV</a:t>
            </a:r>
            <a:r>
              <a:rPr lang="en-US" altLang="en-US" b="0">
                <a:solidFill>
                  <a:srgbClr val="0070C0"/>
                </a:solidFill>
              </a:rPr>
              <a:t> ECMO – Dual-Lumen Cannulation </a:t>
            </a:r>
            <a:endParaRPr lang="en-US" b="0">
              <a:solidFill>
                <a:srgbClr val="0070C0"/>
              </a:solidFill>
            </a:endParaRPr>
          </a:p>
        </p:txBody>
      </p:sp>
      <p:sp>
        <p:nvSpPr>
          <p:cNvPr id="3" name="Content Placeholder 2">
            <a:extLst>
              <a:ext uri="{FF2B5EF4-FFF2-40B4-BE49-F238E27FC236}">
                <a16:creationId xmlns:a16="http://schemas.microsoft.com/office/drawing/2014/main" id="{6721799F-4649-634E-843D-CC0B69759CA4}"/>
              </a:ext>
            </a:extLst>
          </p:cNvPr>
          <p:cNvSpPr>
            <a:spLocks noGrp="1"/>
          </p:cNvSpPr>
          <p:nvPr>
            <p:ph sz="half" idx="15"/>
          </p:nvPr>
        </p:nvSpPr>
        <p:spPr/>
        <p:txBody>
          <a:bodyPr>
            <a:noAutofit/>
          </a:bodyPr>
          <a:lstStyle/>
          <a:p>
            <a:r>
              <a:rPr lang="en-CA" altLang="en-US"/>
              <a:t>Dual lumen cannula (MC3 Crescent)</a:t>
            </a:r>
          </a:p>
          <a:p>
            <a:pPr lvl="1"/>
            <a:r>
              <a:rPr lang="en-CA" altLang="en-US" sz="2000"/>
              <a:t>Cannula in the RIJ</a:t>
            </a:r>
          </a:p>
          <a:p>
            <a:pPr lvl="1"/>
            <a:r>
              <a:rPr lang="en-CA" altLang="en-US" sz="2000"/>
              <a:t>One lumen drains deoxygenated blood from the SVC + IVC </a:t>
            </a:r>
          </a:p>
          <a:p>
            <a:pPr lvl="1"/>
            <a:r>
              <a:rPr lang="en-CA" altLang="en-US" sz="2000"/>
              <a:t>The other lumen returns oxygenated blood into the RA, directing blood flow through the TV</a:t>
            </a:r>
          </a:p>
          <a:p>
            <a:pPr lvl="1"/>
            <a:r>
              <a:rPr lang="en-CA" altLang="en-US" sz="2000"/>
              <a:t>Fluoroscopy-guided insertion</a:t>
            </a: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8</a:t>
            </a:fld>
            <a:endParaRPr lang="en-US"/>
          </a:p>
        </p:txBody>
      </p:sp>
    </p:spTree>
    <p:extLst>
      <p:ext uri="{BB962C8B-B14F-4D97-AF65-F5344CB8AC3E}">
        <p14:creationId xmlns:p14="http://schemas.microsoft.com/office/powerpoint/2010/main" val="414660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1799B-29B6-7940-8703-E80FDD9A8F6D}"/>
              </a:ext>
            </a:extLst>
          </p:cNvPr>
          <p:cNvSpPr>
            <a:spLocks noGrp="1"/>
          </p:cNvSpPr>
          <p:nvPr>
            <p:ph type="title"/>
          </p:nvPr>
        </p:nvSpPr>
        <p:spPr/>
        <p:txBody>
          <a:bodyPr/>
          <a:lstStyle/>
          <a:p>
            <a:r>
              <a:rPr lang="en-US" b="0" err="1">
                <a:solidFill>
                  <a:srgbClr val="FF0000"/>
                </a:solidFill>
                <a:latin typeface="Calibri"/>
                <a:ea typeface="Calibri"/>
                <a:cs typeface="Calibri"/>
              </a:rPr>
              <a:t>VenoArterial</a:t>
            </a:r>
            <a:r>
              <a:rPr lang="en-US" b="0">
                <a:solidFill>
                  <a:srgbClr val="FF0000"/>
                </a:solidFill>
                <a:latin typeface="Calibri"/>
                <a:ea typeface="Calibri"/>
                <a:cs typeface="Calibri"/>
              </a:rPr>
              <a:t> (</a:t>
            </a:r>
            <a:r>
              <a:rPr lang="en-US">
                <a:solidFill>
                  <a:srgbClr val="FF0000"/>
                </a:solidFill>
                <a:latin typeface="Calibri"/>
                <a:ea typeface="Calibri"/>
                <a:cs typeface="Calibri"/>
              </a:rPr>
              <a:t>VA</a:t>
            </a:r>
            <a:r>
              <a:rPr lang="en-US" b="0">
                <a:solidFill>
                  <a:srgbClr val="FF0000"/>
                </a:solidFill>
                <a:latin typeface="Calibri"/>
                <a:ea typeface="Calibri"/>
                <a:cs typeface="Calibri"/>
              </a:rPr>
              <a:t>) ECMO</a:t>
            </a:r>
          </a:p>
        </p:txBody>
      </p:sp>
      <p:sp>
        <p:nvSpPr>
          <p:cNvPr id="5" name="Slide Number Placeholder 4">
            <a:extLst>
              <a:ext uri="{FF2B5EF4-FFF2-40B4-BE49-F238E27FC236}">
                <a16:creationId xmlns:a16="http://schemas.microsoft.com/office/drawing/2014/main" id="{19D6B9A4-7413-E54A-B394-786B36BB43BA}"/>
              </a:ext>
            </a:extLst>
          </p:cNvPr>
          <p:cNvSpPr>
            <a:spLocks noGrp="1"/>
          </p:cNvSpPr>
          <p:nvPr>
            <p:ph type="sldNum" sz="quarter" idx="12"/>
          </p:nvPr>
        </p:nvSpPr>
        <p:spPr/>
        <p:txBody>
          <a:bodyPr/>
          <a:lstStyle/>
          <a:p>
            <a:fld id="{56F460CF-4789-5848-B965-6EAFD6B7CB2A}" type="slidenum">
              <a:rPr lang="en-US" smtClean="0"/>
              <a:t>9</a:t>
            </a:fld>
            <a:endParaRPr lang="en-US"/>
          </a:p>
        </p:txBody>
      </p:sp>
      <p:sp>
        <p:nvSpPr>
          <p:cNvPr id="4" name="Text Placeholder 3"/>
          <p:cNvSpPr>
            <a:spLocks noGrp="1"/>
          </p:cNvSpPr>
          <p:nvPr>
            <p:ph type="body" sz="quarter" idx="13"/>
          </p:nvPr>
        </p:nvSpPr>
        <p:spPr/>
        <p:txBody>
          <a:bodyPr vert="horz" lIns="91440" tIns="45720" rIns="91440" bIns="45720" rtlCol="0" anchor="t">
            <a:noAutofit/>
          </a:bodyPr>
          <a:lstStyle/>
          <a:p>
            <a:r>
              <a:rPr lang="en-US">
                <a:ea typeface="+mn-lt"/>
                <a:cs typeface="+mn-lt"/>
              </a:rPr>
              <a:t>Takes over the function of the heart and lungs </a:t>
            </a:r>
          </a:p>
          <a:p>
            <a:pPr lvl="1" indent="-342900">
              <a:buAutoNum type="arabicPeriod"/>
            </a:pPr>
            <a:r>
              <a:rPr lang="en-US" altLang="en-US" sz="2000">
                <a:latin typeface="Calibri"/>
                <a:ea typeface="Calibri"/>
                <a:cs typeface="Calibri"/>
              </a:rPr>
              <a:t>Removes blood from the venous system</a:t>
            </a:r>
          </a:p>
          <a:p>
            <a:pPr lvl="1" indent="-342900">
              <a:buAutoNum type="arabicPeriod"/>
            </a:pPr>
            <a:r>
              <a:rPr lang="en-US" altLang="en-US" sz="2000">
                <a:latin typeface="Calibri"/>
                <a:ea typeface="Calibri"/>
                <a:cs typeface="Calibri"/>
              </a:rPr>
              <a:t>Oxygenates and removes CO</a:t>
            </a:r>
            <a:r>
              <a:rPr lang="en-US" altLang="en-US" sz="2000" baseline="-25000">
                <a:latin typeface="Calibri"/>
                <a:ea typeface="Calibri"/>
                <a:cs typeface="Calibri"/>
              </a:rPr>
              <a:t>2</a:t>
            </a:r>
          </a:p>
          <a:p>
            <a:pPr lvl="1">
              <a:buAutoNum type="arabicPeriod"/>
            </a:pPr>
            <a:r>
              <a:rPr lang="en-US" altLang="en-US" sz="2000">
                <a:latin typeface="Calibri"/>
                <a:ea typeface="Calibri"/>
                <a:cs typeface="Calibri"/>
              </a:rPr>
              <a:t>Returns oxygenated blood back to the arterial system</a:t>
            </a:r>
          </a:p>
          <a:p>
            <a:pPr lvl="1"/>
            <a:r>
              <a:rPr lang="en-US" altLang="en-US" sz="2000">
                <a:latin typeface="Calibri"/>
                <a:ea typeface="Calibri"/>
                <a:cs typeface="Calibri"/>
              </a:rPr>
              <a:t>Ventilator settings a</a:t>
            </a:r>
            <a:r>
              <a:rPr lang="en-US" sz="2000">
                <a:latin typeface="Calibri"/>
                <a:ea typeface="Calibri"/>
                <a:cs typeface="Calibri"/>
              </a:rPr>
              <a:t>djusted to oxygenate native blood flow through the heart </a:t>
            </a:r>
          </a:p>
          <a:p>
            <a:endParaRPr lang="en-US" altLang="en-US" sz="2600">
              <a:ea typeface="Calibri"/>
              <a:cs typeface="Calibri"/>
            </a:endParaRPr>
          </a:p>
          <a:p>
            <a:r>
              <a:rPr lang="en-US" altLang="en-US"/>
              <a:t>Cannulation options: central or peripheral</a:t>
            </a:r>
            <a:endParaRPr lang="en-US" altLang="en-US">
              <a:ea typeface="Calibri"/>
              <a:cs typeface="Calibri"/>
            </a:endParaRPr>
          </a:p>
          <a:p>
            <a:endParaRPr lang="en-US" altLang="en-US" sz="2600"/>
          </a:p>
          <a:p>
            <a:endParaRPr lang="en-US"/>
          </a:p>
          <a:p>
            <a:endParaRPr lang="en-CA"/>
          </a:p>
        </p:txBody>
      </p:sp>
      <p:graphicFrame>
        <p:nvGraphicFramePr>
          <p:cNvPr id="1461" name="Diagram 1460">
            <a:extLst>
              <a:ext uri="{FF2B5EF4-FFF2-40B4-BE49-F238E27FC236}">
                <a16:creationId xmlns:a16="http://schemas.microsoft.com/office/drawing/2014/main" id="{E7F8E8C2-962D-C65B-B658-722838BA18EE}"/>
              </a:ext>
            </a:extLst>
          </p:cNvPr>
          <p:cNvGraphicFramePr/>
          <p:nvPr>
            <p:extLst>
              <p:ext uri="{D42A27DB-BD31-4B8C-83A1-F6EECF244321}">
                <p14:modId xmlns:p14="http://schemas.microsoft.com/office/powerpoint/2010/main" val="3378370472"/>
              </p:ext>
            </p:extLst>
          </p:nvPr>
        </p:nvGraphicFramePr>
        <p:xfrm>
          <a:off x="6564923" y="1204547"/>
          <a:ext cx="4572000" cy="4317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444268"/>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D11C4A306DF4E459C89778145FAFA4B" ma:contentTypeVersion="11" ma:contentTypeDescription="Create a new document." ma:contentTypeScope="" ma:versionID="3111776c7943d28ac43bf10d71793e53">
  <xsd:schema xmlns:xsd="http://www.w3.org/2001/XMLSchema" xmlns:xs="http://www.w3.org/2001/XMLSchema" xmlns:p="http://schemas.microsoft.com/office/2006/metadata/properties" xmlns:ns1="http://schemas.microsoft.com/sharepoint/v3" xmlns:ns2="0f2c297a-854d-4389-aaed-61d093c5c18f" targetNamespace="http://schemas.microsoft.com/office/2006/metadata/properties" ma:root="true" ma:fieldsID="c1af5cadf26c2cc07d0acc33738fc8a7" ns1:_="" ns2:_="">
    <xsd:import namespace="http://schemas.microsoft.com/sharepoint/v3"/>
    <xsd:import namespace="0f2c297a-854d-4389-aaed-61d093c5c18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6" nillable="true" ma:displayName="Document ID Value" ma:description="The value of the document ID assigned to this item." ma:internalName="_dlc_DocId" ma:readOnly="true">
      <xsd:simpleType>
        <xsd:restriction base="dms:Text"/>
      </xsd:simpleType>
    </xsd:element>
    <xsd:element name="_dlc_DocIdUrl" ma:index="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_dlc_DocId xmlns="0f2c297a-854d-4389-aaed-61d093c5c18f">MYVCH-698880801-83</_dlc_DocId>
    <_dlc_DocIdUrl xmlns="0f2c297a-854d-4389-aaed-61d093c5c18f">
      <Url>https://one.vch.ca/tools-technology-site/_layouts/15/DocIdRedir.aspx?ID=MYVCH-698880801-83</Url>
      <Description>MYVCH-698880801-83</Description>
    </_dlc_DocIdUrl>
    <PublishingExpirationDate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B594AE-4FA5-49D1-B787-884BC7A9090C}">
  <ds:schemaRefs>
    <ds:schemaRef ds:uri="http://schemas.microsoft.com/sharepoint/events"/>
  </ds:schemaRefs>
</ds:datastoreItem>
</file>

<file path=customXml/itemProps2.xml><?xml version="1.0" encoding="utf-8"?>
<ds:datastoreItem xmlns:ds="http://schemas.openxmlformats.org/officeDocument/2006/customXml" ds:itemID="{838F827E-10D3-4163-9B3D-A5724FD98D53}">
  <ds:schemaRefs>
    <ds:schemaRef ds:uri="0f2c297a-854d-4389-aaed-61d093c5c1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F3A068-2BE1-4062-83EB-234883AA1D06}">
  <ds:schemaRefs>
    <ds:schemaRef ds:uri="http://schemas.microsoft.com/office/infopath/2007/PartnerControls"/>
    <ds:schemaRef ds:uri="http://schemas.microsoft.com/office/2006/documentManagement/types"/>
    <ds:schemaRef ds:uri="http://schemas.microsoft.com/office/2006/metadata/properties"/>
    <ds:schemaRef ds:uri="0f2c297a-854d-4389-aaed-61d093c5c18f"/>
    <ds:schemaRef ds:uri="http://purl.org/dc/elements/1.1/"/>
    <ds:schemaRef ds:uri="http://purl.org/dc/terms/"/>
    <ds:schemaRef ds:uri="http://schemas.openxmlformats.org/package/2006/metadata/core-properties"/>
    <ds:schemaRef ds:uri="http://purl.org/dc/dcmitype/"/>
    <ds:schemaRef ds:uri="http://schemas.microsoft.com/sharepoint/v3"/>
    <ds:schemaRef ds:uri="http://www.w3.org/XML/1998/namespace"/>
  </ds:schemaRefs>
</ds:datastoreItem>
</file>

<file path=customXml/itemProps4.xml><?xml version="1.0" encoding="utf-8"?>
<ds:datastoreItem xmlns:ds="http://schemas.openxmlformats.org/officeDocument/2006/customXml" ds:itemID="{E8CFBAE1-C750-4503-A739-FAAA4418BD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TotalTime>
  <Words>3132</Words>
  <Application>Microsoft Office PowerPoint</Application>
  <PresentationFormat>Widescreen</PresentationFormat>
  <Paragraphs>414</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Segoe UI</vt:lpstr>
      <vt:lpstr>Times New Roman</vt:lpstr>
      <vt:lpstr>Wingdings</vt:lpstr>
      <vt:lpstr>oneVCH</vt:lpstr>
      <vt:lpstr>ECMO in the OR</vt:lpstr>
      <vt:lpstr>Land Acknowledgement</vt:lpstr>
      <vt:lpstr>Content</vt:lpstr>
      <vt:lpstr>What is ECMO?</vt:lpstr>
      <vt:lpstr>Basic Components of an ECMO circuit</vt:lpstr>
      <vt:lpstr>VenoVenous (VV) ECMO</vt:lpstr>
      <vt:lpstr>VV ECMO – Single-Lumen Cannulation </vt:lpstr>
      <vt:lpstr>VV ECMO – Dual-Lumen Cannulation </vt:lpstr>
      <vt:lpstr>VenoArterial (VA) ECMO</vt:lpstr>
      <vt:lpstr>VA ECMO – Central Cannulation</vt:lpstr>
      <vt:lpstr>VA ECMO – Peripheral Cannulation</vt:lpstr>
      <vt:lpstr>Preparing for ECMO in the OR</vt:lpstr>
      <vt:lpstr>Preparing for ECMO in the OR: Pre-procedure</vt:lpstr>
      <vt:lpstr>Preparing for ECMO in the OR: Cannulation</vt:lpstr>
      <vt:lpstr>Preparing for ECMO in the OR: Complications</vt:lpstr>
      <vt:lpstr>Preparing for ECMO in the OR: Considerations</vt:lpstr>
      <vt:lpstr>Preparing for ECMO in the OR: Weaning and Decannulation</vt:lpstr>
      <vt:lpstr>PowerPoint Presentation</vt:lpstr>
      <vt:lpstr>PowerPoint Presentation</vt:lpstr>
      <vt:lpstr>Typical Goals</vt:lpstr>
      <vt:lpstr>VGH ECMO Intra-op 2016-Present</vt:lpstr>
      <vt:lpstr>Intra-Op Procedures While on ECMO</vt:lpstr>
      <vt:lpstr>VGH ECMO Stats 2023 To Date</vt:lpstr>
      <vt:lpstr>For simulation/wet lab inquiries or further questions...</vt:lpstr>
      <vt:lpstr>Thank you!</vt:lpstr>
      <vt:lpstr>Harlequin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Eno</dc:creator>
  <cp:lastModifiedBy>Lee, Steven [VCH]</cp:lastModifiedBy>
  <cp:revision>9</cp:revision>
  <dcterms:created xsi:type="dcterms:W3CDTF">2019-11-19T22:59:23Z</dcterms:created>
  <dcterms:modified xsi:type="dcterms:W3CDTF">2023-10-03T17:43:43Z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0x0101009D11C4A306DF4E459C89778145FAFA4B</vt:lpwstr>
  </property>
  <property fmtid="{D5CDD505-2E9C-101B-9397-08002B2CF9AE}" pid="3" name="_dlc_DocIdItemGuid">
    <vt:lpwstr>a88bd8df-b0e2-4a35-81ee-7f7eadbd2a38</vt:lpwstr>
  </property>
</Properties>
</file>